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0" r:id="rId2"/>
  </p:sldMasterIdLst>
  <p:notesMasterIdLst>
    <p:notesMasterId r:id="rId68"/>
  </p:notesMasterIdLst>
  <p:handoutMasterIdLst>
    <p:handoutMasterId r:id="rId69"/>
  </p:handoutMasterIdLst>
  <p:sldIdLst>
    <p:sldId id="256" r:id="rId3"/>
    <p:sldId id="362" r:id="rId4"/>
    <p:sldId id="363" r:id="rId5"/>
    <p:sldId id="269" r:id="rId6"/>
    <p:sldId id="270" r:id="rId7"/>
    <p:sldId id="379" r:id="rId8"/>
    <p:sldId id="262" r:id="rId9"/>
    <p:sldId id="258" r:id="rId10"/>
    <p:sldId id="374" r:id="rId11"/>
    <p:sldId id="259" r:id="rId12"/>
    <p:sldId id="271" r:id="rId13"/>
    <p:sldId id="265" r:id="rId14"/>
    <p:sldId id="260" r:id="rId15"/>
    <p:sldId id="263" r:id="rId16"/>
    <p:sldId id="272" r:id="rId17"/>
    <p:sldId id="273" r:id="rId18"/>
    <p:sldId id="274" r:id="rId19"/>
    <p:sldId id="276" r:id="rId20"/>
    <p:sldId id="275" r:id="rId21"/>
    <p:sldId id="264" r:id="rId22"/>
    <p:sldId id="381" r:id="rId23"/>
    <p:sldId id="386" r:id="rId24"/>
    <p:sldId id="364" r:id="rId25"/>
    <p:sldId id="281" r:id="rId26"/>
    <p:sldId id="279" r:id="rId27"/>
    <p:sldId id="267" r:id="rId28"/>
    <p:sldId id="378" r:id="rId29"/>
    <p:sldId id="306" r:id="rId30"/>
    <p:sldId id="290" r:id="rId31"/>
    <p:sldId id="266" r:id="rId32"/>
    <p:sldId id="387" r:id="rId33"/>
    <p:sldId id="280" r:id="rId34"/>
    <p:sldId id="365" r:id="rId35"/>
    <p:sldId id="343" r:id="rId36"/>
    <p:sldId id="382" r:id="rId37"/>
    <p:sldId id="283" r:id="rId38"/>
    <p:sldId id="286" r:id="rId39"/>
    <p:sldId id="344" r:id="rId40"/>
    <p:sldId id="282" r:id="rId41"/>
    <p:sldId id="383" r:id="rId42"/>
    <p:sldId id="384" r:id="rId43"/>
    <p:sldId id="287" r:id="rId44"/>
    <p:sldId id="288" r:id="rId45"/>
    <p:sldId id="346" r:id="rId46"/>
    <p:sldId id="347" r:id="rId47"/>
    <p:sldId id="348" r:id="rId48"/>
    <p:sldId id="292" r:id="rId49"/>
    <p:sldId id="301" r:id="rId50"/>
    <p:sldId id="293" r:id="rId51"/>
    <p:sldId id="366" r:id="rId52"/>
    <p:sldId id="294" r:id="rId53"/>
    <p:sldId id="300" r:id="rId54"/>
    <p:sldId id="295" r:id="rId55"/>
    <p:sldId id="302" r:id="rId56"/>
    <p:sldId id="304" r:id="rId57"/>
    <p:sldId id="305" r:id="rId58"/>
    <p:sldId id="297" r:id="rId59"/>
    <p:sldId id="367" r:id="rId60"/>
    <p:sldId id="303" r:id="rId61"/>
    <p:sldId id="393" r:id="rId62"/>
    <p:sldId id="388" r:id="rId63"/>
    <p:sldId id="389" r:id="rId64"/>
    <p:sldId id="390" r:id="rId65"/>
    <p:sldId id="394" r:id="rId66"/>
    <p:sldId id="349" r:id="rId67"/>
  </p:sldIdLst>
  <p:sldSz cx="12192000" cy="6858000"/>
  <p:notesSz cx="6858000" cy="9144000"/>
  <p:custShowLst>
    <p:custShow name="Custom Show 1" id="0">
      <p:sldLst>
        <p:sld r:id="rId22"/>
      </p:sldLst>
    </p:custShow>
  </p:custShow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 userDrawn="1">
          <p15:clr>
            <a:srgbClr val="A4A3A4"/>
          </p15:clr>
        </p15:guide>
        <p15:guide id="2" pos="74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D4D4D"/>
    <a:srgbClr val="272822"/>
    <a:srgbClr val="FFCD22"/>
    <a:srgbClr val="323232"/>
    <a:srgbClr val="B4CADE"/>
    <a:srgbClr val="FFFC05"/>
    <a:srgbClr val="E9CC88"/>
    <a:srgbClr val="DBB37F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774" autoAdjust="0"/>
    <p:restoredTop sz="82440" autoAdjust="0"/>
  </p:normalViewPr>
  <p:slideViewPr>
    <p:cSldViewPr snapToObjects="1" showGuides="1">
      <p:cViewPr varScale="1">
        <p:scale>
          <a:sx n="82" d="100"/>
          <a:sy n="82" d="100"/>
        </p:scale>
        <p:origin x="114" y="198"/>
      </p:cViewPr>
      <p:guideLst>
        <p:guide orient="horz" pos="329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 showGuide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10/01/2018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‹nr.›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10/01/2018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2945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TODO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4491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405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905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Vereenvoudigd!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54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Vereenvoudigd!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148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Source: datasheet</a:t>
            </a:r>
            <a:r>
              <a:rPr lang="nl-BE" baseline="0" dirty="0"/>
              <a:t> ATmega328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90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Als R1</a:t>
            </a:r>
            <a:r>
              <a:rPr lang="nl-NL" baseline="0" dirty="0"/>
              <a:t> niet staat, zweeft de pin van de </a:t>
            </a:r>
            <a:r>
              <a:rPr lang="nl-NL" baseline="0" dirty="0" err="1"/>
              <a:t>uC</a:t>
            </a:r>
            <a:r>
              <a:rPr lang="nl-NL" baseline="0" dirty="0"/>
              <a:t> en is het onmogelijk te voorspellen welke waarde ingelezen zal worden.</a:t>
            </a:r>
          </a:p>
          <a:p>
            <a:r>
              <a:rPr lang="nl-NL" baseline="0" dirty="0"/>
              <a:t>Parasitaire capaciteit tussen pin en massa heeft een bepaalde onvoorspelbare lading</a:t>
            </a:r>
            <a:endParaRPr lang="nl-NL" dirty="0"/>
          </a:p>
          <a:p>
            <a:r>
              <a:rPr lang="nl-NL" dirty="0"/>
              <a:t>Ingang pin</a:t>
            </a:r>
            <a:r>
              <a:rPr lang="nl-NL" baseline="0" dirty="0"/>
              <a:t> = </a:t>
            </a:r>
            <a:r>
              <a:rPr lang="nl-NL" baseline="0" dirty="0" err="1"/>
              <a:t>hoogimpedant</a:t>
            </a:r>
            <a:endParaRPr lang="nl-NL" baseline="0" dirty="0"/>
          </a:p>
          <a:p>
            <a:r>
              <a:rPr lang="nl-NL" baseline="0" dirty="0"/>
              <a:t>Geen stroom dus als schakelaar open is, voedingspanning wordt ingelezen = hoog.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814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Als R1</a:t>
            </a:r>
            <a:r>
              <a:rPr lang="nl-NL" baseline="0" dirty="0"/>
              <a:t> niet staat, zweeft de pin van de </a:t>
            </a:r>
            <a:r>
              <a:rPr lang="nl-NL" baseline="0" dirty="0" err="1"/>
              <a:t>uC</a:t>
            </a:r>
            <a:r>
              <a:rPr lang="nl-NL" baseline="0" dirty="0"/>
              <a:t> en is het onmogelijk te voorspellen welke waarde ingelezen zal worden.</a:t>
            </a:r>
          </a:p>
          <a:p>
            <a:r>
              <a:rPr lang="nl-NL" baseline="0" dirty="0"/>
              <a:t>Parasitaire capaciteit tussen pin en massa heeft een bepaalde onvoorspelbare lading</a:t>
            </a:r>
            <a:endParaRPr lang="nl-NL" dirty="0"/>
          </a:p>
          <a:p>
            <a:r>
              <a:rPr lang="nl-NL" dirty="0"/>
              <a:t>Ingang pin</a:t>
            </a:r>
            <a:r>
              <a:rPr lang="nl-NL" baseline="0" dirty="0"/>
              <a:t> = </a:t>
            </a:r>
            <a:r>
              <a:rPr lang="nl-NL" baseline="0" dirty="0" err="1"/>
              <a:t>hoogimpedant</a:t>
            </a:r>
            <a:endParaRPr lang="nl-NL" baseline="0" dirty="0"/>
          </a:p>
          <a:p>
            <a:r>
              <a:rPr lang="nl-NL" baseline="0" dirty="0"/>
              <a:t>Geen stroom dus als schakelaar open is, voedingspanning wordt ingelezen = hoog.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8269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TODO: te veel tekst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747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9050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22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2"/>
          <p:cNvSpPr/>
          <p:nvPr userDrawn="1"/>
        </p:nvSpPr>
        <p:spPr>
          <a:xfrm>
            <a:off x="0" y="648000"/>
            <a:ext cx="12192000" cy="62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13" name="Rechthoek 12"/>
          <p:cNvSpPr/>
          <p:nvPr/>
        </p:nvSpPr>
        <p:spPr>
          <a:xfrm>
            <a:off x="0" y="648000"/>
            <a:ext cx="12192000" cy="62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4061" y="2088000"/>
            <a:ext cx="8737939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4061" y="4193675"/>
            <a:ext cx="8737939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94" y="1800000"/>
            <a:ext cx="1837438" cy="42948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3874" y="5796914"/>
            <a:ext cx="428126" cy="719086"/>
          </a:xfrm>
          <a:prstGeom prst="rect">
            <a:avLst/>
          </a:prstGeom>
        </p:spPr>
      </p:pic>
      <p:pic>
        <p:nvPicPr>
          <p:cNvPr id="14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94" y="1800000"/>
            <a:ext cx="1837438" cy="4294800"/>
          </a:xfrm>
          <a:prstGeom prst="rect">
            <a:avLst/>
          </a:prstGeom>
        </p:spPr>
      </p:pic>
      <p:pic>
        <p:nvPicPr>
          <p:cNvPr id="23" name="Afbeelding 2" descr="KULEUVEN_GENT-RECHTS_LOGO_-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485170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8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648000"/>
            <a:ext cx="12192000" cy="62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4732" y="2088000"/>
            <a:ext cx="8737268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4732" y="4193675"/>
            <a:ext cx="8737268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8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94" y="1800000"/>
            <a:ext cx="1837438" cy="4294800"/>
          </a:xfrm>
          <a:prstGeom prst="rect">
            <a:avLst/>
          </a:prstGeom>
        </p:spPr>
      </p:pic>
      <p:pic>
        <p:nvPicPr>
          <p:cNvPr id="16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403874" y="5795267"/>
            <a:ext cx="428126" cy="719086"/>
          </a:xfrm>
          <a:prstGeom prst="rect">
            <a:avLst/>
          </a:prstGeom>
        </p:spPr>
      </p:pic>
      <p:pic>
        <p:nvPicPr>
          <p:cNvPr id="20" name="Afbeelding 2" descr="KULEUVEN_GENT-RECHTS_LOGO_-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485170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3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5712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0"/>
            <a:ext cx="12192000" cy="63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52712" y="2304000"/>
            <a:ext cx="8079288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52712" y="4419108"/>
            <a:ext cx="8079288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7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50000"/>
            <a:ext cx="3302711" cy="3211200"/>
          </a:xfrm>
          <a:prstGeom prst="rect">
            <a:avLst/>
          </a:prstGeom>
        </p:spPr>
      </p:pic>
      <p:pic>
        <p:nvPicPr>
          <p:cNvPr id="8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5556833" cy="442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22860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447200" y="1350000"/>
            <a:ext cx="5474800" cy="442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22860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5591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556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5566917" cy="379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180000">
              <a:buFont typeface="Arial" pitchFamily="34" charset="0"/>
              <a:buChar char="-"/>
              <a:defRPr lang="nl-BE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350000"/>
            <a:ext cx="5490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432000" y="1991922"/>
            <a:ext cx="5490000" cy="379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84325" indent="-285750">
              <a:buFont typeface="Arial" pitchFamily="34" charset="0"/>
              <a:buChar char="-"/>
              <a:defRPr lang="nl-BE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4842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2451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426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598" y="540000"/>
            <a:ext cx="4190487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015878" y="540000"/>
            <a:ext cx="691276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1435101"/>
            <a:ext cx="4190487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5497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11388648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113886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11388648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908000" y="6048000"/>
            <a:ext cx="2640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1248000" cy="288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1751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10/01/2018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>
                <a:latin typeface="Open Sans" charset="0"/>
                <a:ea typeface="Open Sans" charset="0"/>
                <a:cs typeface="Open Sans" charset="0"/>
              </a:defRPr>
            </a:lvl1pPr>
            <a:lvl2pPr>
              <a:defRPr lang="nl-NL" dirty="0" smtClean="0">
                <a:latin typeface="Open Sans" charset="0"/>
                <a:ea typeface="Open Sans" charset="0"/>
                <a:cs typeface="Open Sans" charset="0"/>
              </a:defRPr>
            </a:lvl2pPr>
            <a:lvl3pPr>
              <a:defRPr lang="nl-NL" dirty="0" smtClean="0">
                <a:latin typeface="Open Sans" charset="0"/>
                <a:ea typeface="Open Sans" charset="0"/>
                <a:cs typeface="Open Sans" charset="0"/>
              </a:defRPr>
            </a:lvl3pPr>
            <a:lvl4pPr>
              <a:defRPr lang="nl-NL" dirty="0" smtClean="0">
                <a:latin typeface="Open Sans" charset="0"/>
                <a:ea typeface="Open Sans" charset="0"/>
                <a:cs typeface="Open Sans" charset="0"/>
              </a:defRPr>
            </a:lvl4pPr>
            <a:lvl5pPr>
              <a:defRPr lang="nl-BE" dirty="0"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291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2"/>
          <p:cNvSpPr/>
          <p:nvPr userDrawn="1"/>
        </p:nvSpPr>
        <p:spPr>
          <a:xfrm>
            <a:off x="0" y="0"/>
            <a:ext cx="12192000" cy="63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13" name="Rechthoek 12"/>
          <p:cNvSpPr/>
          <p:nvPr/>
        </p:nvSpPr>
        <p:spPr>
          <a:xfrm>
            <a:off x="0" y="0"/>
            <a:ext cx="12192000" cy="63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52712" y="2304000"/>
            <a:ext cx="8079288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52712" y="4419108"/>
            <a:ext cx="8079288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50000"/>
            <a:ext cx="3302711" cy="3211200"/>
          </a:xfrm>
          <a:prstGeom prst="rect">
            <a:avLst/>
          </a:prstGeom>
        </p:spPr>
      </p:pic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  <p:pic>
        <p:nvPicPr>
          <p:cNvPr id="11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50000"/>
            <a:ext cx="3302711" cy="3211200"/>
          </a:xfrm>
          <a:prstGeom prst="rect">
            <a:avLst/>
          </a:prstGeom>
        </p:spPr>
      </p:pic>
      <p:pic>
        <p:nvPicPr>
          <p:cNvPr id="12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35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5564800" cy="442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22860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447200" y="1350000"/>
            <a:ext cx="5474800" cy="442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22860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932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556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5566917" cy="379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180000">
              <a:buFont typeface="Arial" pitchFamily="34" charset="0"/>
              <a:buChar char="-"/>
              <a:defRPr lang="nl-BE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350000"/>
            <a:ext cx="5490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432000" y="1991922"/>
            <a:ext cx="5490000" cy="379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84325" indent="-285750">
              <a:buFont typeface="Arial" pitchFamily="34" charset="0"/>
              <a:buChar char="-"/>
              <a:defRPr lang="nl-BE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736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934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076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598" y="540000"/>
            <a:ext cx="4190487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015878" y="540000"/>
            <a:ext cx="691276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1435101"/>
            <a:ext cx="4190487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13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11388648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113886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11388648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1248000" cy="288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10/01/2018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908000" y="6048000"/>
            <a:ext cx="264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251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00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10/01/2018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08000" y="6048000"/>
            <a:ext cx="264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6692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12192000" cy="4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txStyles>
    <p:titleStyle>
      <a:lvl1pPr algn="l" defTabSz="914400" rtl="0" eaLnBrk="1" latinLnBrk="0" hangingPunct="1">
        <a:spcBef>
          <a:spcPct val="0"/>
        </a:spcBef>
        <a:buNone/>
        <a:defRPr lang="nl-BE" sz="3600" kern="1200" baseline="0" dirty="0">
          <a:solidFill>
            <a:schemeClr val="tx2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lang="nl-NL" sz="2400" kern="1200" dirty="0" smtClean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lang="nl-NL" sz="2400" kern="1200" dirty="0" smtClean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lang="nl-NL" sz="2000" kern="1200" dirty="0" smtClean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lang="nl-NL" sz="1600" kern="1200" dirty="0" smtClean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370"/>
            <a:ext cx="3301200" cy="272063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00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10/01/2018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08000" y="6048000"/>
            <a:ext cx="264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6692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12192000" cy="4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7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</p:sldLayoutIdLst>
  <p:txStyles>
    <p:titleStyle>
      <a:lvl1pPr algn="l" defTabSz="914400" rtl="0" eaLnBrk="1" latinLnBrk="0" hangingPunct="1">
        <a:spcBef>
          <a:spcPct val="0"/>
        </a:spcBef>
        <a:buNone/>
        <a:defRPr lang="nl-BE" sz="36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lang="nl-NL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lang="nl-NL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lang="nl-NL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lang="nl-NL" sz="16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Relationship Id="rId9" Type="http://schemas.openxmlformats.org/officeDocument/2006/relationships/image" Target="../media/image27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Relationship Id="rId9" Type="http://schemas.openxmlformats.org/officeDocument/2006/relationships/image" Target="../media/image27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Projectweek</a:t>
            </a:r>
            <a:br>
              <a:rPr lang="nl-BE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nl-BE" sz="1200" dirty="0"/>
            </a:br>
            <a:r>
              <a:rPr lang="nl-BE" dirty="0"/>
              <a:t>Arduino voor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Guus Leenders &amp; Stijn Crul</a:t>
            </a:r>
          </a:p>
        </p:txBody>
      </p:sp>
      <p:sp>
        <p:nvSpPr>
          <p:cNvPr id="4" name="Rectangle 3"/>
          <p:cNvSpPr/>
          <p:nvPr/>
        </p:nvSpPr>
        <p:spPr>
          <a:xfrm rot="21254268">
            <a:off x="6281348" y="3100122"/>
            <a:ext cx="36343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4800" dirty="0">
                <a:solidFill>
                  <a:schemeClr val="bg1"/>
                </a:solidFill>
                <a:latin typeface="Dummies" charset="0"/>
                <a:ea typeface="Dummies" charset="0"/>
                <a:cs typeface="Dummies" charset="0"/>
              </a:rPr>
              <a:t>dummies</a:t>
            </a:r>
            <a:endParaRPr lang="en-US" sz="4800" dirty="0">
              <a:solidFill>
                <a:schemeClr val="bg1"/>
              </a:solidFill>
              <a:latin typeface="Dummies" charset="0"/>
              <a:ea typeface="Dummies" charset="0"/>
              <a:cs typeface="Dummi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9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733256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Architectuur ATmega328p</a:t>
            </a:r>
            <a:endParaRPr lang="en-US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340768"/>
            <a:ext cx="7425840" cy="5276899"/>
          </a:xfrm>
        </p:spPr>
      </p:pic>
    </p:spTree>
    <p:extLst>
      <p:ext uri="{BB962C8B-B14F-4D97-AF65-F5344CB8AC3E}">
        <p14:creationId xmlns:p14="http://schemas.microsoft.com/office/powerpoint/2010/main" val="258633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384666"/>
            <a:ext cx="11382000" cy="900000"/>
          </a:xfrm>
        </p:spPr>
        <p:txBody>
          <a:bodyPr/>
          <a:lstStyle/>
          <a:p>
            <a:r>
              <a:rPr lang="nl-BE" dirty="0"/>
              <a:t>Arduino IDE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777999"/>
            <a:ext cx="12192000" cy="108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74" y="2332595"/>
            <a:ext cx="8339251" cy="772114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1926374" y="3052675"/>
            <a:ext cx="6412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9383" y="2868009"/>
            <a:ext cx="170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Compileren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970000" y="2472191"/>
            <a:ext cx="1" cy="4719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64476" y="2102859"/>
            <a:ext cx="221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Programmeren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926374" y="3694870"/>
            <a:ext cx="6412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" y="3510204"/>
            <a:ext cx="19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Code van sketch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9480376" y="3069725"/>
            <a:ext cx="6412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26393" y="2885059"/>
            <a:ext cx="196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Seriële</a:t>
            </a: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 monitor (debug)</a:t>
            </a:r>
          </a:p>
        </p:txBody>
      </p:sp>
    </p:spTree>
    <p:extLst>
      <p:ext uri="{BB962C8B-B14F-4D97-AF65-F5344CB8AC3E}">
        <p14:creationId xmlns:p14="http://schemas.microsoft.com/office/powerpoint/2010/main" val="878152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0000" y="1844824"/>
            <a:ext cx="11652000" cy="3312368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programma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2132856"/>
            <a:ext cx="9577064" cy="273630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78CB1"/>
                </a:solidFill>
                <a:latin typeface="Courier"/>
              </a:rPr>
              <a:t>void</a:t>
            </a:r>
            <a:r>
              <a:rPr lang="en-US" dirty="0">
                <a:solidFill>
                  <a:srgbClr val="E0E2E4"/>
                </a:solidFill>
                <a:latin typeface="Courier"/>
              </a:rPr>
              <a:t> setup</a:t>
            </a:r>
            <a:r>
              <a:rPr lang="en-US" dirty="0">
                <a:solidFill>
                  <a:srgbClr val="E8E2B7"/>
                </a:solidFill>
                <a:latin typeface="Courier"/>
              </a:rPr>
              <a:t>()</a:t>
            </a:r>
            <a:r>
              <a:rPr lang="en-US" dirty="0">
                <a:solidFill>
                  <a:srgbClr val="E0E2E4"/>
                </a:solidFill>
                <a:latin typeface="Courier"/>
              </a:rPr>
              <a:t> </a:t>
            </a:r>
            <a:r>
              <a:rPr lang="en-US" dirty="0">
                <a:solidFill>
                  <a:srgbClr val="E8E2B7"/>
                </a:solidFill>
                <a:latin typeface="Courier"/>
              </a:rPr>
              <a:t>{</a:t>
            </a:r>
            <a:r>
              <a:rPr lang="en-US" dirty="0">
                <a:solidFill>
                  <a:srgbClr val="E0E2E4"/>
                </a:solidFill>
                <a:latin typeface="Courier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66747B"/>
                </a:solidFill>
                <a:latin typeface="Courier"/>
              </a:rPr>
              <a:t>	// put your setup code here, to run once: </a:t>
            </a:r>
          </a:p>
          <a:p>
            <a:pPr marL="0" indent="0">
              <a:buNone/>
            </a:pPr>
            <a:r>
              <a:rPr lang="en-US" dirty="0">
                <a:solidFill>
                  <a:srgbClr val="E8E2B7"/>
                </a:solidFill>
                <a:latin typeface="Courier"/>
              </a:rPr>
              <a:t>}</a:t>
            </a:r>
            <a:r>
              <a:rPr lang="en-US" dirty="0">
                <a:solidFill>
                  <a:srgbClr val="E0E2E4"/>
                </a:solidFill>
                <a:latin typeface="Courier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678CB1"/>
                </a:solidFill>
                <a:latin typeface="Courier"/>
              </a:rPr>
              <a:t>void</a:t>
            </a:r>
            <a:r>
              <a:rPr lang="en-US" dirty="0">
                <a:solidFill>
                  <a:srgbClr val="E0E2E4"/>
                </a:solidFill>
                <a:latin typeface="Courier"/>
              </a:rPr>
              <a:t> loop</a:t>
            </a:r>
            <a:r>
              <a:rPr lang="en-US" dirty="0">
                <a:solidFill>
                  <a:srgbClr val="E8E2B7"/>
                </a:solidFill>
                <a:latin typeface="Courier"/>
              </a:rPr>
              <a:t>()</a:t>
            </a:r>
            <a:r>
              <a:rPr lang="en-US" dirty="0">
                <a:solidFill>
                  <a:srgbClr val="E0E2E4"/>
                </a:solidFill>
                <a:latin typeface="Courier"/>
              </a:rPr>
              <a:t> </a:t>
            </a:r>
            <a:r>
              <a:rPr lang="en-US" dirty="0">
                <a:solidFill>
                  <a:srgbClr val="E8E2B7"/>
                </a:solidFill>
                <a:latin typeface="Courier"/>
              </a:rPr>
              <a:t>{</a:t>
            </a:r>
            <a:r>
              <a:rPr lang="en-US" dirty="0">
                <a:solidFill>
                  <a:srgbClr val="E0E2E4"/>
                </a:solidFill>
                <a:latin typeface="Courier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66747B"/>
                </a:solidFill>
                <a:latin typeface="Courier"/>
              </a:rPr>
              <a:t>	// put your main code here, to run repeatedly: </a:t>
            </a:r>
          </a:p>
          <a:p>
            <a:pPr marL="0" indent="0">
              <a:buNone/>
            </a:pPr>
            <a:r>
              <a:rPr lang="en-US" dirty="0">
                <a:solidFill>
                  <a:srgbClr val="E8E2B7"/>
                </a:solidFill>
                <a:latin typeface="Courier"/>
              </a:rPr>
              <a:t>}</a:t>
            </a:r>
            <a:endParaRPr lang="en-US" dirty="0">
              <a:latin typeface="Courier"/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3387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777999"/>
            <a:ext cx="12192000" cy="108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52858" y="3825033"/>
            <a:ext cx="8839142" cy="2268263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52858" y="1548040"/>
            <a:ext cx="8636260" cy="2132977"/>
          </a:xfrm>
        </p:spPr>
        <p:txBody>
          <a:bodyPr/>
          <a:lstStyle/>
          <a:p>
            <a:r>
              <a:rPr lang="nl-BE" dirty="0"/>
              <a:t>GPIO = General </a:t>
            </a:r>
            <a:r>
              <a:rPr lang="nl-BE" dirty="0" err="1"/>
              <a:t>purpose</a:t>
            </a:r>
            <a:r>
              <a:rPr lang="nl-BE" dirty="0"/>
              <a:t> Input Output</a:t>
            </a:r>
          </a:p>
          <a:p>
            <a:pPr lvl="1"/>
            <a:r>
              <a:rPr lang="nl-BE" dirty="0"/>
              <a:t>Generieke pin die definiëren als input of output</a:t>
            </a:r>
          </a:p>
          <a:p>
            <a:pPr lvl="1"/>
            <a:r>
              <a:rPr lang="nl-BE" dirty="0"/>
              <a:t>Schrijven of lezen van een digitale waarde: 0 of 1</a:t>
            </a:r>
          </a:p>
          <a:p>
            <a:pPr lvl="1"/>
            <a:r>
              <a:rPr lang="nl-BE" dirty="0"/>
              <a:t>Pin moet in </a:t>
            </a:r>
            <a:r>
              <a:rPr lang="en-US" dirty="0">
                <a:latin typeface="Courier"/>
              </a:rPr>
              <a:t>setup()</a:t>
            </a:r>
            <a:r>
              <a:rPr lang="nl-BE" dirty="0"/>
              <a:t>correct geconfigureerd worden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7728" y="3958727"/>
            <a:ext cx="8544272" cy="19389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678CB1"/>
                </a:solidFill>
                <a:latin typeface="Courier"/>
              </a:rPr>
              <a:t>void</a:t>
            </a:r>
            <a:r>
              <a:rPr lang="en-US" sz="2400" dirty="0">
                <a:solidFill>
                  <a:srgbClr val="E0E2E4"/>
                </a:solidFill>
                <a:latin typeface="Courier"/>
              </a:rPr>
              <a:t> setup</a:t>
            </a:r>
            <a:r>
              <a:rPr lang="en-US" sz="2400" dirty="0">
                <a:solidFill>
                  <a:srgbClr val="E8E2B7"/>
                </a:solidFill>
                <a:latin typeface="Courier"/>
              </a:rPr>
              <a:t>(){</a:t>
            </a:r>
            <a:r>
              <a:rPr lang="en-US" sz="2400" dirty="0">
                <a:solidFill>
                  <a:srgbClr val="E0E2E4"/>
                </a:solidFill>
                <a:latin typeface="Courier"/>
              </a:rPr>
              <a:t> </a:t>
            </a:r>
          </a:p>
          <a:p>
            <a:r>
              <a:rPr lang="en-US" sz="2400" dirty="0">
                <a:solidFill>
                  <a:srgbClr val="66747B"/>
                </a:solidFill>
                <a:latin typeface="Courier"/>
              </a:rPr>
              <a:t>	// initialize digital pin 13 as output</a:t>
            </a:r>
          </a:p>
          <a:p>
            <a:r>
              <a:rPr lang="en-US" sz="2400" dirty="0">
                <a:solidFill>
                  <a:srgbClr val="66747B"/>
                </a:solidFill>
                <a:latin typeface="Courier"/>
              </a:rPr>
              <a:t>	</a:t>
            </a:r>
            <a:r>
              <a:rPr lang="en-US" sz="2400" dirty="0" err="1">
                <a:solidFill>
                  <a:srgbClr val="E0E2E4"/>
                </a:solidFill>
                <a:latin typeface="Courier"/>
              </a:rPr>
              <a:t>pinMode</a:t>
            </a:r>
            <a:r>
              <a:rPr lang="en-US" sz="2400" dirty="0">
                <a:solidFill>
                  <a:srgbClr val="E8E2B7"/>
                </a:solidFill>
                <a:latin typeface="Courier"/>
              </a:rPr>
              <a:t>(</a:t>
            </a:r>
            <a:r>
              <a:rPr lang="en-US" sz="2400" dirty="0">
                <a:solidFill>
                  <a:srgbClr val="FFCD22"/>
                </a:solidFill>
                <a:latin typeface="Courier"/>
              </a:rPr>
              <a:t>7</a:t>
            </a:r>
            <a:r>
              <a:rPr lang="en-US" sz="2400" dirty="0">
                <a:solidFill>
                  <a:srgbClr val="E8E2B7"/>
                </a:solidFill>
                <a:latin typeface="Courier"/>
              </a:rPr>
              <a:t>,</a:t>
            </a:r>
            <a:r>
              <a:rPr lang="en-US" sz="2400" dirty="0">
                <a:solidFill>
                  <a:srgbClr val="E0E2E4"/>
                </a:solidFill>
                <a:latin typeface="Courier"/>
              </a:rPr>
              <a:t> INPUT</a:t>
            </a:r>
            <a:r>
              <a:rPr lang="en-US" sz="2400" dirty="0">
                <a:solidFill>
                  <a:srgbClr val="E8E2B7"/>
                </a:solidFill>
                <a:latin typeface="Courier"/>
              </a:rPr>
              <a:t>);</a:t>
            </a:r>
            <a:r>
              <a:rPr lang="en-US" sz="2400" dirty="0">
                <a:solidFill>
                  <a:srgbClr val="E0E2E4"/>
                </a:solidFill>
                <a:latin typeface="Courier"/>
              </a:rPr>
              <a:t> </a:t>
            </a:r>
            <a:endParaRPr lang="en-US" sz="2400" dirty="0">
              <a:solidFill>
                <a:srgbClr val="66747B"/>
              </a:solidFill>
              <a:latin typeface="Courier"/>
            </a:endParaRPr>
          </a:p>
          <a:p>
            <a:r>
              <a:rPr lang="en-US" sz="2400" dirty="0">
                <a:solidFill>
                  <a:srgbClr val="66747B"/>
                </a:solidFill>
                <a:latin typeface="Courier"/>
              </a:rPr>
              <a:t>	</a:t>
            </a:r>
            <a:r>
              <a:rPr lang="en-US" sz="2400" dirty="0" err="1">
                <a:solidFill>
                  <a:srgbClr val="E0E2E4"/>
                </a:solidFill>
                <a:latin typeface="Courier"/>
              </a:rPr>
              <a:t>pinMode</a:t>
            </a:r>
            <a:r>
              <a:rPr lang="en-US" sz="2400" dirty="0">
                <a:solidFill>
                  <a:srgbClr val="E8E2B7"/>
                </a:solidFill>
                <a:latin typeface="Courier"/>
              </a:rPr>
              <a:t>(</a:t>
            </a:r>
            <a:r>
              <a:rPr lang="en-US" sz="2400" dirty="0">
                <a:solidFill>
                  <a:srgbClr val="FFCD22"/>
                </a:solidFill>
                <a:latin typeface="Courier"/>
              </a:rPr>
              <a:t>13</a:t>
            </a:r>
            <a:r>
              <a:rPr lang="en-US" sz="2400" dirty="0">
                <a:solidFill>
                  <a:srgbClr val="E8E2B7"/>
                </a:solidFill>
                <a:latin typeface="Courier"/>
              </a:rPr>
              <a:t>,</a:t>
            </a:r>
            <a:r>
              <a:rPr lang="en-US" sz="2400" dirty="0">
                <a:solidFill>
                  <a:srgbClr val="E0E2E4"/>
                </a:solidFill>
                <a:latin typeface="Courier"/>
              </a:rPr>
              <a:t> OUTPUT</a:t>
            </a:r>
            <a:r>
              <a:rPr lang="en-US" sz="2400" dirty="0">
                <a:solidFill>
                  <a:srgbClr val="E8E2B7"/>
                </a:solidFill>
                <a:latin typeface="Courier"/>
              </a:rPr>
              <a:t>);</a:t>
            </a:r>
            <a:r>
              <a:rPr lang="en-US" sz="2400" dirty="0">
                <a:solidFill>
                  <a:srgbClr val="E0E2E4"/>
                </a:solidFill>
                <a:latin typeface="Courier"/>
              </a:rPr>
              <a:t> </a:t>
            </a:r>
          </a:p>
          <a:p>
            <a:r>
              <a:rPr lang="en-US" sz="2400" dirty="0">
                <a:solidFill>
                  <a:srgbClr val="E8E2B7"/>
                </a:solidFill>
                <a:latin typeface="Courier"/>
              </a:rPr>
              <a:t>}</a:t>
            </a:r>
            <a:endParaRPr lang="en-US" sz="2400" dirty="0">
              <a:latin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136998" y="-3121852"/>
            <a:ext cx="11251075" cy="84037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80850" y="180000"/>
            <a:ext cx="8641150" cy="900000"/>
          </a:xfrm>
        </p:spPr>
        <p:txBody>
          <a:bodyPr/>
          <a:lstStyle/>
          <a:p>
            <a:r>
              <a:rPr lang="en-US" dirty="0"/>
              <a:t>GPIO</a:t>
            </a:r>
          </a:p>
        </p:txBody>
      </p:sp>
      <p:sp>
        <p:nvSpPr>
          <p:cNvPr id="6" name="Right Bracket 5"/>
          <p:cNvSpPr/>
          <p:nvPr/>
        </p:nvSpPr>
        <p:spPr>
          <a:xfrm>
            <a:off x="2135560" y="908720"/>
            <a:ext cx="288032" cy="4896544"/>
          </a:xfrm>
          <a:prstGeom prst="rightBracket">
            <a:avLst>
              <a:gd name="adj" fmla="val 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423592" y="1727506"/>
            <a:ext cx="6412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07968" y="1484784"/>
            <a:ext cx="4536504" cy="486071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0000" y="4421823"/>
            <a:ext cx="11652000" cy="7457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blink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4566380"/>
            <a:ext cx="4259856" cy="854865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digitalWrite</a:t>
            </a:r>
            <a:r>
              <a:rPr lang="nl-BE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nl-BE" dirty="0">
                <a:solidFill>
                  <a:srgbClr val="FFCD22"/>
                </a:solidFill>
                <a:latin typeface="Courier New" panose="02070309020205020404" pitchFamily="49" charset="0"/>
              </a:rPr>
              <a:t>13</a:t>
            </a:r>
            <a:r>
              <a:rPr lang="nl-BE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 HIGH</a:t>
            </a:r>
            <a:r>
              <a:rPr lang="nl-BE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6816080" y="5301208"/>
            <a:ext cx="2232248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40000" y="1548040"/>
            <a:ext cx="11449118" cy="21329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Output aansturen vanuit code met </a:t>
            </a:r>
            <a:r>
              <a:rPr lang="nl-BE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digitalWrite(pin, value)</a:t>
            </a:r>
            <a:endParaRPr lang="en-US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544272" y="1979097"/>
            <a:ext cx="1" cy="4719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38748" y="2614542"/>
            <a:ext cx="221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Arduino pin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nummer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649795" y="2030588"/>
            <a:ext cx="0" cy="15167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544271" y="3616047"/>
            <a:ext cx="22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HIGH / LOW</a:t>
            </a:r>
          </a:p>
        </p:txBody>
      </p:sp>
    </p:spTree>
    <p:extLst>
      <p:ext uri="{BB962C8B-B14F-4D97-AF65-F5344CB8AC3E}">
        <p14:creationId xmlns:p14="http://schemas.microsoft.com/office/powerpoint/2010/main" val="203637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51784" y="1975508"/>
            <a:ext cx="3672408" cy="486071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0000" y="4421823"/>
            <a:ext cx="11652000" cy="7457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blink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4566380"/>
            <a:ext cx="4259856" cy="854865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delay(</a:t>
            </a:r>
            <a:r>
              <a:rPr lang="nl-BE" dirty="0">
                <a:solidFill>
                  <a:srgbClr val="FFCD22"/>
                </a:solidFill>
                <a:latin typeface="Courier New" panose="02070309020205020404" pitchFamily="49" charset="0"/>
              </a:rPr>
              <a:t>500</a:t>
            </a: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);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6816080" y="5301208"/>
            <a:ext cx="2232248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40000" y="1548040"/>
            <a:ext cx="11449118" cy="21329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Output aansturen vanuit code met 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digitalWrite(pin, value)</a:t>
            </a:r>
          </a:p>
          <a:p>
            <a:r>
              <a:rPr lang="en-US" dirty="0" err="1"/>
              <a:t>Vertraging</a:t>
            </a:r>
            <a:r>
              <a:rPr lang="en-US" dirty="0"/>
              <a:t> </a:t>
            </a:r>
            <a:r>
              <a:rPr lang="en-US" dirty="0" err="1"/>
              <a:t>invoeren</a:t>
            </a:r>
            <a:r>
              <a:rPr lang="en-US" dirty="0"/>
              <a:t> via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delay(milliseconds)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85359" y="2439189"/>
            <a:ext cx="1" cy="4719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79835" y="3074634"/>
            <a:ext cx="22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#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ms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wachten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486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blink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9" y="1772816"/>
            <a:ext cx="1090884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6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0000" y="1484784"/>
            <a:ext cx="11652000" cy="4392488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blink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772816"/>
            <a:ext cx="11154592" cy="4464496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setup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(){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pinMode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13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OUTPUT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loop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(){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13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HIGH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delay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1000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13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LOW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delay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1000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8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blink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9" y="1772816"/>
            <a:ext cx="1090884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1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71" y="1700808"/>
            <a:ext cx="11154518" cy="39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blink</a:t>
            </a:r>
          </a:p>
        </p:txBody>
      </p:sp>
    </p:spTree>
    <p:extLst>
      <p:ext uri="{BB962C8B-B14F-4D97-AF65-F5344CB8AC3E}">
        <p14:creationId xmlns:p14="http://schemas.microsoft.com/office/powerpoint/2010/main" val="180642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3862800" y="3034833"/>
            <a:ext cx="8329200" cy="280076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Inleiding </a:t>
            </a:r>
            <a:r>
              <a:rPr lang="nl-NL" sz="3200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Arduino</a:t>
            </a:r>
            <a:r>
              <a:rPr lang="nl-NL" sz="3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: Blink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Drukknop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PWM en motorsturing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Libraries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Bluetooth robot</a:t>
            </a:r>
            <a:endParaRPr lang="nl-NL" sz="20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23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</p:spPr>
        <p:txBody>
          <a:bodyPr/>
          <a:lstStyle/>
          <a:p>
            <a:r>
              <a:rPr lang="nl-BE" dirty="0"/>
              <a:t>Blink &amp; Knight </a:t>
            </a:r>
            <a:r>
              <a:rPr lang="nl-BE" dirty="0" err="1"/>
              <a:t>rider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8" y="1675904"/>
            <a:ext cx="6045200" cy="889000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B7F91505-CB10-4827-B424-EACB2F85D834}"/>
              </a:ext>
            </a:extLst>
          </p:cNvPr>
          <p:cNvGrpSpPr/>
          <p:nvPr/>
        </p:nvGrpSpPr>
        <p:grpSpPr>
          <a:xfrm>
            <a:off x="3575720" y="2564904"/>
            <a:ext cx="5099175" cy="3679118"/>
            <a:chOff x="3575720" y="1171848"/>
            <a:chExt cx="5099175" cy="3679118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B84D8DA6-6643-4EFE-AAB8-ED6983E04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876" y="1412776"/>
              <a:ext cx="4228245" cy="3171184"/>
            </a:xfrm>
            <a:prstGeom prst="rect">
              <a:avLst/>
            </a:prstGeom>
          </p:spPr>
        </p:pic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2CF30FD8-501F-450E-8FA8-868D30D8791D}"/>
                </a:ext>
              </a:extLst>
            </p:cNvPr>
            <p:cNvSpPr/>
            <p:nvPr/>
          </p:nvSpPr>
          <p:spPr>
            <a:xfrm>
              <a:off x="3575720" y="1171848"/>
              <a:ext cx="5040560" cy="672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808E7B04-9445-4BCF-B9D1-B258869DD5B6}"/>
                </a:ext>
              </a:extLst>
            </p:cNvPr>
            <p:cNvSpPr/>
            <p:nvPr/>
          </p:nvSpPr>
          <p:spPr>
            <a:xfrm>
              <a:off x="3634335" y="4177990"/>
              <a:ext cx="5040560" cy="672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68440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777999"/>
            <a:ext cx="12192000" cy="108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5"/>
          <p:cNvSpPr/>
          <p:nvPr/>
        </p:nvSpPr>
        <p:spPr>
          <a:xfrm>
            <a:off x="533433" y="4077071"/>
            <a:ext cx="11652000" cy="1440160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Programmeerlussen: </a:t>
            </a:r>
            <a:r>
              <a:rPr lang="nl-BE" dirty="0" err="1"/>
              <a:t>for</a:t>
            </a:r>
            <a:r>
              <a:rPr lang="nl-BE" dirty="0"/>
              <a:t>-lus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72340" y="4365104"/>
            <a:ext cx="11313093" cy="17281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93C763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13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++){	</a:t>
            </a:r>
          </a:p>
          <a:p>
            <a:pPr marL="0" indent="0">
              <a:buNone/>
            </a:pP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7" name="Straight Connector 7">
            <a:extLst>
              <a:ext uri="{FF2B5EF4-FFF2-40B4-BE49-F238E27FC236}">
                <a16:creationId xmlns:a16="http://schemas.microsoft.com/office/drawing/2014/main" id="{7CE8B98E-C3D8-4F3D-803F-5930F39E4F50}"/>
              </a:ext>
            </a:extLst>
          </p:cNvPr>
          <p:cNvCxnSpPr/>
          <p:nvPr/>
        </p:nvCxnSpPr>
        <p:spPr>
          <a:xfrm flipV="1">
            <a:off x="2414616" y="3754771"/>
            <a:ext cx="1" cy="4719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8">
            <a:extLst>
              <a:ext uri="{FF2B5EF4-FFF2-40B4-BE49-F238E27FC236}">
                <a16:creationId xmlns:a16="http://schemas.microsoft.com/office/drawing/2014/main" id="{BD6D9D10-4D54-485C-8378-C215820DABBC}"/>
              </a:ext>
            </a:extLst>
          </p:cNvPr>
          <p:cNvSpPr txBox="1"/>
          <p:nvPr/>
        </p:nvSpPr>
        <p:spPr>
          <a:xfrm>
            <a:off x="719982" y="2758568"/>
            <a:ext cx="221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Initialiseren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teller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88EC4254-C4AF-4DDB-A42D-A2F7E0A59EF9}"/>
              </a:ext>
            </a:extLst>
          </p:cNvPr>
          <p:cNvSpPr txBox="1"/>
          <p:nvPr/>
        </p:nvSpPr>
        <p:spPr>
          <a:xfrm>
            <a:off x="3297563" y="2758568"/>
            <a:ext cx="204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Voorwaarde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voor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tellen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25" name="Straight Connector 7">
            <a:extLst>
              <a:ext uri="{FF2B5EF4-FFF2-40B4-BE49-F238E27FC236}">
                <a16:creationId xmlns:a16="http://schemas.microsoft.com/office/drawing/2014/main" id="{C9B1440E-550C-4C9F-931C-90634CACC091}"/>
              </a:ext>
            </a:extLst>
          </p:cNvPr>
          <p:cNvCxnSpPr/>
          <p:nvPr/>
        </p:nvCxnSpPr>
        <p:spPr>
          <a:xfrm flipV="1">
            <a:off x="4295800" y="3749090"/>
            <a:ext cx="1" cy="4719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1">
            <a:extLst>
              <a:ext uri="{FF2B5EF4-FFF2-40B4-BE49-F238E27FC236}">
                <a16:creationId xmlns:a16="http://schemas.microsoft.com/office/drawing/2014/main" id="{14ACD2DA-4906-49CF-97DB-B59D2B933DF3}"/>
              </a:ext>
            </a:extLst>
          </p:cNvPr>
          <p:cNvSpPr txBox="1"/>
          <p:nvPr/>
        </p:nvSpPr>
        <p:spPr>
          <a:xfrm>
            <a:off x="5469129" y="3140967"/>
            <a:ext cx="22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Actie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27" name="Straight Connector 7">
            <a:extLst>
              <a:ext uri="{FF2B5EF4-FFF2-40B4-BE49-F238E27FC236}">
                <a16:creationId xmlns:a16="http://schemas.microsoft.com/office/drawing/2014/main" id="{D96EFDD0-E576-45CA-92C9-E0208C0E18D0}"/>
              </a:ext>
            </a:extLst>
          </p:cNvPr>
          <p:cNvCxnSpPr>
            <a:cxnSpLocks/>
          </p:cNvCxnSpPr>
          <p:nvPr/>
        </p:nvCxnSpPr>
        <p:spPr>
          <a:xfrm flipV="1">
            <a:off x="5795264" y="3754771"/>
            <a:ext cx="0" cy="4663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280A0A97-2C37-4A4A-83BF-4ADC3C51B874}"/>
              </a:ext>
            </a:extLst>
          </p:cNvPr>
          <p:cNvSpPr txBox="1">
            <a:spLocks/>
          </p:cNvSpPr>
          <p:nvPr/>
        </p:nvSpPr>
        <p:spPr>
          <a:xfrm>
            <a:off x="540000" y="1548040"/>
            <a:ext cx="11449118" cy="21329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Stuk code herhalen afhankelijk van een voorwaarde</a:t>
            </a:r>
            <a:endParaRPr lang="en-US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87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777999"/>
            <a:ext cx="12192000" cy="108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5"/>
          <p:cNvSpPr/>
          <p:nvPr/>
        </p:nvSpPr>
        <p:spPr>
          <a:xfrm>
            <a:off x="540000" y="2636912"/>
            <a:ext cx="11652000" cy="3528392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Blink &amp; Knight rider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10000" y="2924944"/>
            <a:ext cx="11382000" cy="32403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loop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(){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93C763"/>
                </a:solidFill>
                <a:latin typeface="Courier New" panose="02070309020205020404" pitchFamily="49" charset="0"/>
              </a:rPr>
              <a:t>	for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13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++){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	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HIGH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		delay(100);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	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LOW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);	</a:t>
            </a:r>
          </a:p>
          <a:p>
            <a:pPr marL="0" indent="0">
              <a:buNone/>
            </a:pP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	}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1" y="1700808"/>
            <a:ext cx="60452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70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3862800" y="2831701"/>
            <a:ext cx="8329200" cy="30038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Inleiding </a:t>
            </a:r>
            <a:r>
              <a:rPr lang="nl-NL" sz="32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Arduino</a:t>
            </a: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: Blink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4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Drukknop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PWM en motorsturing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Libraries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Bluetooth robot</a:t>
            </a:r>
            <a:endParaRPr lang="nl-NL" sz="2000" dirty="0">
              <a:solidFill>
                <a:schemeClr val="accent3">
                  <a:lumMod val="60000"/>
                  <a:lumOff val="4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266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/>
          <p:nvPr/>
        </p:nvSpPr>
        <p:spPr>
          <a:xfrm>
            <a:off x="4727848" y="1484200"/>
            <a:ext cx="3096344" cy="486071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drukknop</a:t>
            </a:r>
            <a:endParaRPr lang="en-US" dirty="0"/>
          </a:p>
        </p:txBody>
      </p:sp>
      <p:sp>
        <p:nvSpPr>
          <p:cNvPr id="4" name="Rectangle 5"/>
          <p:cNvSpPr/>
          <p:nvPr/>
        </p:nvSpPr>
        <p:spPr>
          <a:xfrm>
            <a:off x="540000" y="4421823"/>
            <a:ext cx="11652000" cy="7457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7408" y="4566380"/>
            <a:ext cx="4259856" cy="8548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A082BD"/>
                </a:solidFill>
                <a:latin typeface="Courier New" panose="02070309020205020404" pitchFamily="49" charset="0"/>
              </a:rPr>
              <a:t>#define BUTTON 7</a:t>
            </a:r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40000" y="1548040"/>
            <a:ext cx="11449118" cy="21329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Constanten definiëren met 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#define BUTTON 7</a:t>
            </a:r>
          </a:p>
        </p:txBody>
      </p:sp>
      <p:cxnSp>
        <p:nvCxnSpPr>
          <p:cNvPr id="7" name="Straight Connector 7"/>
          <p:cNvCxnSpPr/>
          <p:nvPr/>
        </p:nvCxnSpPr>
        <p:spPr>
          <a:xfrm flipV="1">
            <a:off x="6816080" y="2034111"/>
            <a:ext cx="0" cy="5917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/>
          <p:cNvSpPr txBox="1"/>
          <p:nvPr/>
        </p:nvSpPr>
        <p:spPr>
          <a:xfrm>
            <a:off x="4079776" y="2625898"/>
            <a:ext cx="314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Naam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constante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" name="Straight Connector 7"/>
          <p:cNvCxnSpPr/>
          <p:nvPr/>
        </p:nvCxnSpPr>
        <p:spPr>
          <a:xfrm flipV="1">
            <a:off x="7608168" y="2023676"/>
            <a:ext cx="0" cy="11172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8"/>
          <p:cNvSpPr txBox="1"/>
          <p:nvPr/>
        </p:nvSpPr>
        <p:spPr>
          <a:xfrm>
            <a:off x="7032104" y="3154807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Waarde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bij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constante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84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/>
          <p:cNvSpPr/>
          <p:nvPr/>
        </p:nvSpPr>
        <p:spPr>
          <a:xfrm>
            <a:off x="5113291" y="1934817"/>
            <a:ext cx="3070941" cy="486071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drukknop</a:t>
            </a:r>
            <a:endParaRPr lang="en-US" dirty="0"/>
          </a:p>
        </p:txBody>
      </p:sp>
      <p:sp>
        <p:nvSpPr>
          <p:cNvPr id="5" name="Rectangle 5"/>
          <p:cNvSpPr/>
          <p:nvPr/>
        </p:nvSpPr>
        <p:spPr>
          <a:xfrm>
            <a:off x="540000" y="4421823"/>
            <a:ext cx="11652000" cy="7457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7408" y="4566380"/>
            <a:ext cx="4259856" cy="8548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dirty="0" err="1">
                <a:solidFill>
                  <a:srgbClr val="E0E2E4"/>
                </a:solidFill>
                <a:latin typeface="Courier New" panose="02070309020205020404" pitchFamily="49" charset="0"/>
              </a:rPr>
              <a:t>digitalRead</a:t>
            </a: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(</a:t>
            </a:r>
            <a:r>
              <a:rPr lang="nl-BE" dirty="0">
                <a:solidFill>
                  <a:srgbClr val="FFCD22"/>
                </a:solidFill>
                <a:latin typeface="Courier New" panose="02070309020205020404" pitchFamily="49" charset="0"/>
              </a:rPr>
              <a:t>BUTTON</a:t>
            </a: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);</a:t>
            </a:r>
            <a:endParaRPr lang="nl-BE" dirty="0"/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40000" y="1548040"/>
            <a:ext cx="11449118" cy="21329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Constanten definiëren met 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#define BUTTON 7</a:t>
            </a:r>
            <a:endParaRPr lang="nl-BE" dirty="0"/>
          </a:p>
          <a:p>
            <a:r>
              <a:rPr lang="nl-BE" dirty="0"/>
              <a:t>Input inlezen vanuit code met 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digitalRead(pin)</a:t>
            </a:r>
          </a:p>
        </p:txBody>
      </p:sp>
      <p:cxnSp>
        <p:nvCxnSpPr>
          <p:cNvPr id="9" name="Straight Connector 7"/>
          <p:cNvCxnSpPr/>
          <p:nvPr/>
        </p:nvCxnSpPr>
        <p:spPr>
          <a:xfrm flipV="1">
            <a:off x="7680176" y="2460634"/>
            <a:ext cx="0" cy="5917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/>
          <p:cNvSpPr txBox="1"/>
          <p:nvPr/>
        </p:nvSpPr>
        <p:spPr>
          <a:xfrm>
            <a:off x="6574652" y="3102059"/>
            <a:ext cx="221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Arduino pin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nummer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38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Pull up weerstand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27448" y="1412776"/>
            <a:ext cx="3670430" cy="4181098"/>
            <a:chOff x="7390166" y="1349999"/>
            <a:chExt cx="3670430" cy="41810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166" y="1349999"/>
              <a:ext cx="3670430" cy="41810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390166" y="2336035"/>
              <a:ext cx="2160240" cy="3195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88288" y="1843017"/>
              <a:ext cx="720080" cy="289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hthoek 10"/>
          <p:cNvSpPr/>
          <p:nvPr/>
        </p:nvSpPr>
        <p:spPr>
          <a:xfrm>
            <a:off x="3875136" y="1412776"/>
            <a:ext cx="1140744" cy="2232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Rechte verbindingslijn 12"/>
          <p:cNvCxnSpPr/>
          <p:nvPr/>
        </p:nvCxnSpPr>
        <p:spPr>
          <a:xfrm>
            <a:off x="3935760" y="2214683"/>
            <a:ext cx="0" cy="1233367"/>
          </a:xfrm>
          <a:prstGeom prst="line">
            <a:avLst/>
          </a:prstGeom>
          <a:ln>
            <a:solidFill>
              <a:srgbClr val="27282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2020689" y="2224209"/>
            <a:ext cx="1930599" cy="7816"/>
          </a:xfrm>
          <a:prstGeom prst="line">
            <a:avLst/>
          </a:prstGeom>
          <a:ln>
            <a:solidFill>
              <a:srgbClr val="27282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468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80000" y="2341811"/>
            <a:ext cx="864096" cy="468187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Pull up weerstand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3992" y="2380779"/>
            <a:ext cx="5898008" cy="3213095"/>
          </a:xfrm>
        </p:spPr>
        <p:txBody>
          <a:bodyPr/>
          <a:lstStyle/>
          <a:p>
            <a:r>
              <a:rPr lang="nl-BE" dirty="0"/>
              <a:t>Digitale pin via weerstand </a:t>
            </a:r>
            <a:r>
              <a:rPr lang="nl-BE" b="1" dirty="0"/>
              <a:t>hoog</a:t>
            </a:r>
            <a:r>
              <a:rPr lang="nl-BE" dirty="0"/>
              <a:t> als knop niet ingedrukt </a:t>
            </a:r>
          </a:p>
          <a:p>
            <a:r>
              <a:rPr lang="nl-BE" dirty="0"/>
              <a:t>Zwevende inputs: vermijden want niet te voorspellen</a:t>
            </a:r>
          </a:p>
          <a:p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1127448" y="1412776"/>
            <a:ext cx="3670430" cy="4181098"/>
            <a:chOff x="7390166" y="1349999"/>
            <a:chExt cx="3670430" cy="41810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166" y="1349999"/>
              <a:ext cx="3670430" cy="41810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390166" y="2336035"/>
              <a:ext cx="2160240" cy="3195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88288" y="1843017"/>
              <a:ext cx="720080" cy="289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9"/>
          <p:cNvSpPr/>
          <p:nvPr/>
        </p:nvSpPr>
        <p:spPr>
          <a:xfrm>
            <a:off x="3880475" y="1398639"/>
            <a:ext cx="847374" cy="1886345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6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62000" y="2348842"/>
            <a:ext cx="756000" cy="468187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Pull down weerstand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023992" y="2380779"/>
            <a:ext cx="5898008" cy="3213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Digitale pin via weerstand </a:t>
            </a:r>
            <a:r>
              <a:rPr lang="nl-BE" b="1" dirty="0"/>
              <a:t>laag</a:t>
            </a:r>
            <a:r>
              <a:rPr lang="nl-BE" dirty="0"/>
              <a:t> als knop niet ingedrukt </a:t>
            </a:r>
          </a:p>
          <a:p>
            <a:r>
              <a:rPr lang="nl-BE" dirty="0"/>
              <a:t>Zwevende inputs: vermijden want niet te voorspellen</a:t>
            </a:r>
          </a:p>
          <a:p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-528736" y="1916832"/>
            <a:ext cx="5462921" cy="3384376"/>
            <a:chOff x="-528736" y="1916832"/>
            <a:chExt cx="5462921" cy="3384376"/>
          </a:xfrm>
        </p:grpSpPr>
        <p:pic>
          <p:nvPicPr>
            <p:cNvPr id="10" name="Afbeelding 5" descr="Pulldown.pd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8" y="1916832"/>
              <a:ext cx="5228763" cy="3240360"/>
            </a:xfrm>
            <a:prstGeom prst="rect">
              <a:avLst/>
            </a:prstGeom>
          </p:spPr>
        </p:pic>
        <p:sp>
          <p:nvSpPr>
            <p:cNvPr id="11" name="Rechthoek 6"/>
            <p:cNvSpPr/>
            <p:nvPr/>
          </p:nvSpPr>
          <p:spPr>
            <a:xfrm>
              <a:off x="-528736" y="2852936"/>
              <a:ext cx="2592288" cy="2448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echthoek 6"/>
            <p:cNvSpPr/>
            <p:nvPr/>
          </p:nvSpPr>
          <p:spPr>
            <a:xfrm>
              <a:off x="695400" y="2132855"/>
              <a:ext cx="1368152" cy="450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hthoek 6"/>
            <p:cNvSpPr/>
            <p:nvPr/>
          </p:nvSpPr>
          <p:spPr>
            <a:xfrm>
              <a:off x="-240704" y="2021954"/>
              <a:ext cx="1368152" cy="450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5" descr="Pulldown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" t="6667" r="73146" b="80000"/>
            <a:stretch/>
          </p:blipFill>
          <p:spPr>
            <a:xfrm>
              <a:off x="407959" y="2095438"/>
              <a:ext cx="1368152" cy="432048"/>
            </a:xfrm>
            <a:prstGeom prst="rect">
              <a:avLst/>
            </a:prstGeom>
          </p:spPr>
        </p:pic>
      </p:grpSp>
      <p:sp>
        <p:nvSpPr>
          <p:cNvPr id="17" name="Rectangle 9"/>
          <p:cNvSpPr/>
          <p:nvPr/>
        </p:nvSpPr>
        <p:spPr>
          <a:xfrm>
            <a:off x="2423592" y="3044153"/>
            <a:ext cx="847374" cy="2257055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95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rduino Button.pd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5" y="1646493"/>
            <a:ext cx="10225267" cy="38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Drukknop</a:t>
            </a:r>
          </a:p>
        </p:txBody>
      </p:sp>
    </p:spTree>
    <p:extLst>
      <p:ext uri="{BB962C8B-B14F-4D97-AF65-F5344CB8AC3E}">
        <p14:creationId xmlns:p14="http://schemas.microsoft.com/office/powerpoint/2010/main" val="43523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3862800" y="2831701"/>
            <a:ext cx="8329200" cy="30038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4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Inleiding </a:t>
            </a:r>
            <a:r>
              <a:rPr lang="nl-NL" sz="4400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Arduino</a:t>
            </a:r>
            <a:r>
              <a:rPr lang="nl-NL" sz="4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: Blink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Drukknop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PWM en motorsturing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Libraries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Bluetooth robot</a:t>
            </a:r>
            <a:endParaRPr lang="nl-NL" sz="2000" dirty="0">
              <a:solidFill>
                <a:schemeClr val="accent3">
                  <a:lumMod val="60000"/>
                  <a:lumOff val="4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84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Drukknop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700808"/>
            <a:ext cx="9541474" cy="37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1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AE777986-0A36-4015-8B8D-488E2761F38D}"/>
              </a:ext>
            </a:extLst>
          </p:cNvPr>
          <p:cNvSpPr/>
          <p:nvPr/>
        </p:nvSpPr>
        <p:spPr>
          <a:xfrm>
            <a:off x="539261" y="3717032"/>
            <a:ext cx="11646171" cy="22322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985294"/>
            <a:ext cx="12192000" cy="872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</p:spPr>
        <p:txBody>
          <a:bodyPr/>
          <a:lstStyle/>
          <a:p>
            <a:r>
              <a:rPr lang="nl-BE" dirty="0"/>
              <a:t>Programmeercondities: </a:t>
            </a:r>
            <a:r>
              <a:rPr lang="nl-BE" dirty="0" err="1"/>
              <a:t>if</a:t>
            </a:r>
            <a:r>
              <a:rPr lang="nl-BE" dirty="0"/>
              <a:t>/</a:t>
            </a:r>
            <a:r>
              <a:rPr lang="nl-BE" dirty="0" err="1"/>
              <a:t>else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3861048"/>
            <a:ext cx="11922000" cy="31683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93C763"/>
                </a:solidFill>
                <a:latin typeface="Courier New" panose="02070309020205020404" pitchFamily="49" charset="0"/>
              </a:rPr>
              <a:t>	if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digitalRead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BUTTON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==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CD22"/>
                </a:solidFill>
                <a:latin typeface="Courier New" panose="02070309020205020404" pitchFamily="49" charset="0"/>
              </a:rPr>
              <a:t>0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){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66747B"/>
                </a:solidFill>
                <a:latin typeface="Courier"/>
              </a:rPr>
              <a:t> // Do something!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	}</a:t>
            </a:r>
            <a:r>
              <a:rPr lang="en-US" sz="2000" b="1" dirty="0">
                <a:solidFill>
                  <a:srgbClr val="93C763"/>
                </a:solidFill>
                <a:latin typeface="Courier New" panose="02070309020205020404" pitchFamily="49" charset="0"/>
              </a:rPr>
              <a:t>else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{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66747B"/>
                </a:solidFill>
                <a:latin typeface="Courier"/>
              </a:rPr>
              <a:t> // Do something else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	}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endParaRPr lang="en-US" sz="2000" dirty="0">
              <a:effectLst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8512F83D-524E-4350-BF52-37ABBAA803F1}"/>
              </a:ext>
            </a:extLst>
          </p:cNvPr>
          <p:cNvSpPr txBox="1">
            <a:spLocks/>
          </p:cNvSpPr>
          <p:nvPr/>
        </p:nvSpPr>
        <p:spPr>
          <a:xfrm>
            <a:off x="540000" y="1548040"/>
            <a:ext cx="11449118" cy="21329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Code uitvoeren als aan voorwaarde voldaan is: als/dan</a:t>
            </a:r>
            <a:endParaRPr lang="en-US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9CD2AAD9-2C98-47F7-8137-F8423F1BD6B1}"/>
              </a:ext>
            </a:extLst>
          </p:cNvPr>
          <p:cNvSpPr txBox="1"/>
          <p:nvPr/>
        </p:nvSpPr>
        <p:spPr>
          <a:xfrm>
            <a:off x="3575720" y="2751311"/>
            <a:ext cx="204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Voorwaarde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AE9651E1-E594-4471-857D-931FEAC3CF9F}"/>
              </a:ext>
            </a:extLst>
          </p:cNvPr>
          <p:cNvCxnSpPr/>
          <p:nvPr/>
        </p:nvCxnSpPr>
        <p:spPr>
          <a:xfrm flipV="1">
            <a:off x="4573957" y="3333591"/>
            <a:ext cx="1" cy="4719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fbeelding 19">
            <a:extLst>
              <a:ext uri="{FF2B5EF4-FFF2-40B4-BE49-F238E27FC236}">
                <a16:creationId xmlns:a16="http://schemas.microsoft.com/office/drawing/2014/main" id="{A5525C96-1D8E-4CEE-BAB8-8A0D67AEF3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141194"/>
            <a:ext cx="1048629" cy="1647846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5F06812A-D200-4688-8BE1-825A71001791}"/>
              </a:ext>
            </a:extLst>
          </p:cNvPr>
          <p:cNvSpPr txBox="1"/>
          <p:nvPr/>
        </p:nvSpPr>
        <p:spPr>
          <a:xfrm>
            <a:off x="9031555" y="2520222"/>
            <a:ext cx="2710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Dubbel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‘=‘ in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vergelijkingen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45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777999"/>
            <a:ext cx="12192000" cy="108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Drukknop</a:t>
            </a:r>
            <a:endParaRPr lang="en-US" dirty="0"/>
          </a:p>
        </p:txBody>
      </p:sp>
      <p:sp>
        <p:nvSpPr>
          <p:cNvPr id="4" name="Rectangle 5"/>
          <p:cNvSpPr/>
          <p:nvPr/>
        </p:nvSpPr>
        <p:spPr>
          <a:xfrm>
            <a:off x="540000" y="1484784"/>
            <a:ext cx="11652000" cy="5373216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7408" y="1772816"/>
            <a:ext cx="11154592" cy="4464496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A082BD"/>
                </a:solidFill>
                <a:latin typeface="Courier New" panose="02070309020205020404" pitchFamily="49" charset="0"/>
              </a:rPr>
              <a:t>#define LED 13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082BD"/>
                </a:solidFill>
                <a:latin typeface="Courier New" panose="02070309020205020404" pitchFamily="49" charset="0"/>
              </a:rPr>
              <a:t>#define BUTTON 7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setup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(){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pinMode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LED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OUTPUT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pinMode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BUTTON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INPUT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loop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(){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93C763"/>
                </a:solidFill>
                <a:latin typeface="Courier New" panose="02070309020205020404" pitchFamily="49" charset="0"/>
              </a:rPr>
              <a:t>	if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digitalRead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BUTTON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==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CD22"/>
                </a:solidFill>
                <a:latin typeface="Courier New" panose="02070309020205020404" pitchFamily="49" charset="0"/>
              </a:rPr>
              <a:t>0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){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LED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HIGH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endParaRPr lang="en-US" sz="2000" dirty="0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	}</a:t>
            </a:r>
            <a:r>
              <a:rPr lang="en-US" sz="2000" b="1" dirty="0">
                <a:solidFill>
                  <a:srgbClr val="93C763"/>
                </a:solidFill>
                <a:latin typeface="Courier New" panose="02070309020205020404" pitchFamily="49" charset="0"/>
              </a:rPr>
              <a:t>else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{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LED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LOW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	}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3638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3862800" y="2831701"/>
            <a:ext cx="8329200" cy="30038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Inleiding </a:t>
            </a:r>
            <a:r>
              <a:rPr lang="nl-NL" sz="32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Arduino</a:t>
            </a: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: Blink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Drukknop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4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PWM en motorsturing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Libraries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Bluetooth robot</a:t>
            </a:r>
            <a:endParaRPr lang="nl-NL" sz="2000" dirty="0">
              <a:solidFill>
                <a:schemeClr val="accent3">
                  <a:lumMod val="60000"/>
                  <a:lumOff val="4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00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25">
            <a:extLst>
              <a:ext uri="{FF2B5EF4-FFF2-40B4-BE49-F238E27FC236}">
                <a16:creationId xmlns:a16="http://schemas.microsoft.com/office/drawing/2014/main" id="{8DEF4A4B-0DB9-4BA6-8E05-AC072D192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3989111"/>
            <a:ext cx="1724400" cy="174414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2E80155-1B4C-41C8-903E-1CF09194C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21" y="2476944"/>
            <a:ext cx="1724400" cy="174414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FBE5535-192D-4088-B75B-59D7F613D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10" y="945709"/>
            <a:ext cx="1725653" cy="1745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PWM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PWM: Pulse Width Modulation</a:t>
            </a:r>
          </a:p>
          <a:p>
            <a:r>
              <a:rPr lang="nl-BE" dirty="0"/>
              <a:t>Duty cycle variëren: </a:t>
            </a:r>
          </a:p>
        </p:txBody>
      </p:sp>
      <p:pic>
        <p:nvPicPr>
          <p:cNvPr id="5" name="Afbeelding 4" descr="blokgolven.pdf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837" y="1040003"/>
            <a:ext cx="5787979" cy="4654500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8066157" y="1556792"/>
            <a:ext cx="1224136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>
            <a:off x="9363093" y="1561621"/>
            <a:ext cx="1223344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>
            <a:off x="8054101" y="3068960"/>
            <a:ext cx="575272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/>
          <p:nvPr/>
        </p:nvCxnSpPr>
        <p:spPr>
          <a:xfrm>
            <a:off x="8714229" y="3068960"/>
            <a:ext cx="187220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>
            <a:off x="8054101" y="4581128"/>
            <a:ext cx="1668240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/>
          <p:cNvCxnSpPr/>
          <p:nvPr/>
        </p:nvCxnSpPr>
        <p:spPr>
          <a:xfrm>
            <a:off x="9794349" y="4581867"/>
            <a:ext cx="79208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77" y="2564904"/>
            <a:ext cx="3922304" cy="9002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863752" y="2420888"/>
            <a:ext cx="93610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281646" y="3068960"/>
            <a:ext cx="79208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00862" y="3068960"/>
            <a:ext cx="79208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2564904"/>
            <a:ext cx="674751" cy="3855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99" y="3078000"/>
            <a:ext cx="835406" cy="3855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00" y="3078000"/>
            <a:ext cx="674751" cy="385572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B31E5DE1-0C74-4687-8819-D192533E6C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608" y="1773244"/>
            <a:ext cx="5715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21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25">
            <a:extLst>
              <a:ext uri="{FF2B5EF4-FFF2-40B4-BE49-F238E27FC236}">
                <a16:creationId xmlns:a16="http://schemas.microsoft.com/office/drawing/2014/main" id="{8DEF4A4B-0DB9-4BA6-8E05-AC072D192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9880" y="3989111"/>
            <a:ext cx="1724400" cy="174414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2E80155-1B4C-41C8-903E-1CF09194C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5375" y="2476944"/>
            <a:ext cx="1724400" cy="174414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FBE5535-192D-4088-B75B-59D7F613D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3886" y="945709"/>
            <a:ext cx="1725653" cy="1745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969896" y="180000"/>
            <a:ext cx="11382000" cy="900000"/>
          </a:xfrm>
        </p:spPr>
        <p:txBody>
          <a:bodyPr/>
          <a:lstStyle/>
          <a:p>
            <a:r>
              <a:rPr lang="nl-BE" dirty="0"/>
              <a:t>PWM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969896" y="1349999"/>
            <a:ext cx="11382000" cy="4428000"/>
          </a:xfrm>
        </p:spPr>
        <p:txBody>
          <a:bodyPr/>
          <a:lstStyle/>
          <a:p>
            <a:r>
              <a:rPr lang="nl-BE" dirty="0"/>
              <a:t>PWM: Pulse Width Modulation</a:t>
            </a:r>
          </a:p>
          <a:p>
            <a:r>
              <a:rPr lang="nl-BE" dirty="0"/>
              <a:t>Duty cycle variëren: </a:t>
            </a:r>
          </a:p>
        </p:txBody>
      </p:sp>
      <p:pic>
        <p:nvPicPr>
          <p:cNvPr id="5" name="Afbeelding 4" descr="blokgolven.pdf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7059" y="1040003"/>
            <a:ext cx="5787979" cy="4654500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-3443739" y="1556792"/>
            <a:ext cx="1224136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>
            <a:off x="-2146803" y="1561621"/>
            <a:ext cx="1223344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>
            <a:off x="-3455795" y="3068960"/>
            <a:ext cx="575272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/>
          <p:nvPr/>
        </p:nvCxnSpPr>
        <p:spPr>
          <a:xfrm>
            <a:off x="-2795667" y="3068960"/>
            <a:ext cx="187220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>
            <a:off x="-3455795" y="4581128"/>
            <a:ext cx="1668240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/>
          <p:cNvCxnSpPr/>
          <p:nvPr/>
        </p:nvCxnSpPr>
        <p:spPr>
          <a:xfrm>
            <a:off x="-1715547" y="4581867"/>
            <a:ext cx="79208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83619" y="2564904"/>
            <a:ext cx="3922304" cy="9002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7646144" y="2420888"/>
            <a:ext cx="93610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8228250" y="3068960"/>
            <a:ext cx="79208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-7009034" y="3068960"/>
            <a:ext cx="79208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2128" y="2564904"/>
            <a:ext cx="674751" cy="3855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0297" y="3078000"/>
            <a:ext cx="835406" cy="3855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5896" y="3078000"/>
            <a:ext cx="674751" cy="385572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B31E5DE1-0C74-4687-8819-D192533E6C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28" y="1773244"/>
            <a:ext cx="5715000" cy="3209925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8911D599-8847-4D14-A5C9-A6ED66ED23F7}"/>
              </a:ext>
            </a:extLst>
          </p:cNvPr>
          <p:cNvSpPr/>
          <p:nvPr/>
        </p:nvSpPr>
        <p:spPr>
          <a:xfrm>
            <a:off x="-720081" y="180000"/>
            <a:ext cx="2063755" cy="6057308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316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/>
          <p:cNvSpPr/>
          <p:nvPr/>
        </p:nvSpPr>
        <p:spPr>
          <a:xfrm>
            <a:off x="5159896" y="1499290"/>
            <a:ext cx="5400600" cy="486071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analogWrite(pin, value)</a:t>
            </a:r>
            <a:endParaRPr lang="en-US" dirty="0"/>
          </a:p>
        </p:txBody>
      </p:sp>
      <p:sp>
        <p:nvSpPr>
          <p:cNvPr id="5" name="Rectangle 5"/>
          <p:cNvSpPr/>
          <p:nvPr/>
        </p:nvSpPr>
        <p:spPr>
          <a:xfrm>
            <a:off x="540000" y="4421823"/>
            <a:ext cx="11652000" cy="7457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7408" y="4566380"/>
            <a:ext cx="4259856" cy="8548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analogWrite(</a:t>
            </a:r>
            <a:r>
              <a:rPr lang="nl-BE" dirty="0">
                <a:solidFill>
                  <a:srgbClr val="FFCD22"/>
                </a:solidFill>
                <a:latin typeface="Courier New" panose="02070309020205020404" pitchFamily="49" charset="0"/>
              </a:rPr>
              <a:t>11, 125</a:t>
            </a: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);</a:t>
            </a:r>
            <a:endParaRPr lang="nl-BE" dirty="0"/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40000" y="1548040"/>
            <a:ext cx="11449118" cy="21329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Input inlezen vanuit code met </a:t>
            </a:r>
            <a:r>
              <a:rPr lang="nl-BE" dirty="0" err="1">
                <a:latin typeface="Courier" charset="0"/>
                <a:ea typeface="Courier" charset="0"/>
                <a:cs typeface="Courier" charset="0"/>
              </a:rPr>
              <a:t>analogWrite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nl-BE" dirty="0" err="1">
                <a:latin typeface="Courier" charset="0"/>
                <a:ea typeface="Courier" charset="0"/>
                <a:cs typeface="Courier" charset="0"/>
              </a:rPr>
              <a:t>analogPin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nl-BE" dirty="0" err="1"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cxnSp>
        <p:nvCxnSpPr>
          <p:cNvPr id="9" name="Straight Connector 7"/>
          <p:cNvCxnSpPr/>
          <p:nvPr/>
        </p:nvCxnSpPr>
        <p:spPr>
          <a:xfrm flipV="1">
            <a:off x="8040216" y="2034111"/>
            <a:ext cx="0" cy="5279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/>
          <p:cNvSpPr txBox="1"/>
          <p:nvPr/>
        </p:nvSpPr>
        <p:spPr>
          <a:xfrm>
            <a:off x="6888088" y="2637922"/>
            <a:ext cx="22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Arduino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analogPin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nummer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912424" y="2034111"/>
            <a:ext cx="0" cy="14529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06900" y="3645690"/>
            <a:ext cx="22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Byte (0 – 255)</a:t>
            </a:r>
          </a:p>
        </p:txBody>
      </p:sp>
    </p:spTree>
    <p:extLst>
      <p:ext uri="{BB962C8B-B14F-4D97-AF65-F5344CB8AC3E}">
        <p14:creationId xmlns:p14="http://schemas.microsoft.com/office/powerpoint/2010/main" val="4179379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Fade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 descr="Arduino fad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0" b="10756"/>
          <a:stretch/>
        </p:blipFill>
        <p:spPr>
          <a:xfrm>
            <a:off x="561329" y="1379754"/>
            <a:ext cx="10947400" cy="40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777999"/>
            <a:ext cx="12192000" cy="108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5"/>
          <p:cNvSpPr/>
          <p:nvPr/>
        </p:nvSpPr>
        <p:spPr>
          <a:xfrm>
            <a:off x="540000" y="1484784"/>
            <a:ext cx="11652000" cy="5373216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Fade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10000" y="1772816"/>
            <a:ext cx="11382000" cy="442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A082BD"/>
                </a:solidFill>
                <a:latin typeface="Courier New" panose="02070309020205020404" pitchFamily="49" charset="0"/>
              </a:rPr>
              <a:t>#define LED 11 </a:t>
            </a:r>
          </a:p>
          <a:p>
            <a:pPr marL="0" indent="0">
              <a:buNone/>
            </a:pPr>
            <a:r>
              <a:rPr lang="en-US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setup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(){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pinMode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LED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OUTPUT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loop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(){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93C763"/>
                </a:solidFill>
                <a:latin typeface="Courier New" panose="02070309020205020404" pitchFamily="49" charset="0"/>
              </a:rPr>
              <a:t>	for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256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++){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	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analogWrite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LED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	delay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CD22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	}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2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/>
          <p:cNvSpPr/>
          <p:nvPr/>
        </p:nvSpPr>
        <p:spPr>
          <a:xfrm>
            <a:off x="5159896" y="1512187"/>
            <a:ext cx="3888432" cy="486071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analogRead</a:t>
            </a:r>
            <a:r>
              <a:rPr lang="nl-BE" dirty="0"/>
              <a:t>(pin)</a:t>
            </a:r>
            <a:endParaRPr lang="en-US" dirty="0"/>
          </a:p>
        </p:txBody>
      </p:sp>
      <p:sp>
        <p:nvSpPr>
          <p:cNvPr id="5" name="Rectangle 5"/>
          <p:cNvSpPr/>
          <p:nvPr/>
        </p:nvSpPr>
        <p:spPr>
          <a:xfrm>
            <a:off x="540000" y="4421823"/>
            <a:ext cx="11652000" cy="7457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7408" y="4566380"/>
            <a:ext cx="4259856" cy="8548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dirty="0" err="1">
                <a:solidFill>
                  <a:srgbClr val="E0E2E4"/>
                </a:solidFill>
                <a:latin typeface="Courier New" panose="02070309020205020404" pitchFamily="49" charset="0"/>
              </a:rPr>
              <a:t>analogRead</a:t>
            </a: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(</a:t>
            </a:r>
            <a:r>
              <a:rPr lang="nl-BE" dirty="0">
                <a:solidFill>
                  <a:srgbClr val="FFCD22"/>
                </a:solidFill>
                <a:latin typeface="Courier New" panose="02070309020205020404" pitchFamily="49" charset="0"/>
              </a:rPr>
              <a:t>0</a:t>
            </a: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);</a:t>
            </a:r>
            <a:endParaRPr lang="nl-BE" dirty="0"/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40000" y="1548040"/>
            <a:ext cx="11449118" cy="21329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Input inlezen vanuit code met </a:t>
            </a:r>
            <a:r>
              <a:rPr lang="nl-BE" dirty="0" err="1">
                <a:latin typeface="Courier" charset="0"/>
                <a:ea typeface="Courier" charset="0"/>
                <a:cs typeface="Courier" charset="0"/>
              </a:rPr>
              <a:t>analogRead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nl-BE" dirty="0" err="1">
                <a:latin typeface="Courier" charset="0"/>
                <a:ea typeface="Courier" charset="0"/>
                <a:cs typeface="Courier" charset="0"/>
              </a:rPr>
              <a:t>analogPin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cxnSp>
        <p:nvCxnSpPr>
          <p:cNvPr id="9" name="Straight Connector 7"/>
          <p:cNvCxnSpPr/>
          <p:nvPr/>
        </p:nvCxnSpPr>
        <p:spPr>
          <a:xfrm flipV="1">
            <a:off x="7680176" y="1970271"/>
            <a:ext cx="0" cy="5917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/>
          <p:cNvSpPr txBox="1"/>
          <p:nvPr/>
        </p:nvSpPr>
        <p:spPr>
          <a:xfrm>
            <a:off x="6168008" y="2615155"/>
            <a:ext cx="2977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Arduino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analogPin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nummer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12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</a:t>
            </a:r>
            <a:r>
              <a:rPr lang="nl-BE" dirty="0" err="1"/>
              <a:t>Uno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335681"/>
            <a:ext cx="5793584" cy="432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91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3BFFF-00F7-43F8-A1A3-D6DC56FF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Analoog </a:t>
            </a:r>
            <a:r>
              <a:rPr lang="nl-BE" dirty="0" err="1"/>
              <a:t>vs</a:t>
            </a:r>
            <a:r>
              <a:rPr lang="nl-BE" dirty="0"/>
              <a:t> digitaal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81BAD87-C942-411A-A88E-6D80E673E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1" r="27546"/>
          <a:stretch/>
        </p:blipFill>
        <p:spPr>
          <a:xfrm>
            <a:off x="6960096" y="1916832"/>
            <a:ext cx="2808312" cy="20478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E930A0A-CF0A-48EB-82F2-68C432A1A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8"/>
          <a:stretch/>
        </p:blipFill>
        <p:spPr>
          <a:xfrm>
            <a:off x="1847528" y="1772816"/>
            <a:ext cx="3096344" cy="2001362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E90AFF4-1BFA-4574-AD21-6B617AC0A945}"/>
              </a:ext>
            </a:extLst>
          </p:cNvPr>
          <p:cNvCxnSpPr/>
          <p:nvPr/>
        </p:nvCxnSpPr>
        <p:spPr>
          <a:xfrm>
            <a:off x="2052503" y="3645024"/>
            <a:ext cx="2891369" cy="0"/>
          </a:xfrm>
          <a:prstGeom prst="line">
            <a:avLst/>
          </a:prstGeom>
          <a:ln w="38100" cap="rnd">
            <a:solidFill>
              <a:srgbClr val="2728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907ABE17-CF4F-4C13-8E71-409CB595D2C6}"/>
              </a:ext>
            </a:extLst>
          </p:cNvPr>
          <p:cNvSpPr txBox="1"/>
          <p:nvPr/>
        </p:nvSpPr>
        <p:spPr>
          <a:xfrm>
            <a:off x="2052503" y="3964707"/>
            <a:ext cx="289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Analoog signaal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3DF343E-B150-4707-A021-239A956F9645}"/>
              </a:ext>
            </a:extLst>
          </p:cNvPr>
          <p:cNvSpPr txBox="1"/>
          <p:nvPr/>
        </p:nvSpPr>
        <p:spPr>
          <a:xfrm>
            <a:off x="6960096" y="3964707"/>
            <a:ext cx="289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Digitaal signaal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F030070-6630-4B20-92D8-78E1267B7020}"/>
              </a:ext>
            </a:extLst>
          </p:cNvPr>
          <p:cNvSpPr txBox="1"/>
          <p:nvPr/>
        </p:nvSpPr>
        <p:spPr>
          <a:xfrm>
            <a:off x="1950015" y="4446057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4D4D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Temperatuur, waterstand, afstand, snelheid, vochtigheid, gas, druk, licht, geluid, batterijniveau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6BBD446-21FE-4518-AFED-0808AB8DBE40}"/>
              </a:ext>
            </a:extLst>
          </p:cNvPr>
          <p:cNvSpPr txBox="1"/>
          <p:nvPr/>
        </p:nvSpPr>
        <p:spPr>
          <a:xfrm>
            <a:off x="6918567" y="4480522"/>
            <a:ext cx="2891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4D4D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Microcontroller (</a:t>
            </a:r>
            <a:r>
              <a:rPr lang="nl-BE" dirty="0" err="1">
                <a:solidFill>
                  <a:srgbClr val="4D4D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Arduino</a:t>
            </a:r>
            <a:r>
              <a:rPr lang="nl-BE" dirty="0">
                <a:solidFill>
                  <a:srgbClr val="4D4D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computer, smartphone, </a:t>
            </a:r>
          </a:p>
        </p:txBody>
      </p:sp>
    </p:spTree>
    <p:extLst>
      <p:ext uri="{BB962C8B-B14F-4D97-AF65-F5344CB8AC3E}">
        <p14:creationId xmlns:p14="http://schemas.microsoft.com/office/powerpoint/2010/main" val="1006772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3BFFF-00F7-43F8-A1A3-D6DC56FF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Analoog </a:t>
            </a:r>
            <a:r>
              <a:rPr lang="nl-BE" dirty="0" err="1"/>
              <a:t>vs</a:t>
            </a:r>
            <a:r>
              <a:rPr lang="nl-BE" dirty="0"/>
              <a:t> digitaal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81BAD87-C942-411A-A88E-6D80E673E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1" r="27546"/>
          <a:stretch/>
        </p:blipFill>
        <p:spPr>
          <a:xfrm>
            <a:off x="6960096" y="1916832"/>
            <a:ext cx="2808312" cy="20478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E930A0A-CF0A-48EB-82F2-68C432A1A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8"/>
          <a:stretch/>
        </p:blipFill>
        <p:spPr>
          <a:xfrm>
            <a:off x="1847528" y="1772816"/>
            <a:ext cx="3096344" cy="2001362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E90AFF4-1BFA-4574-AD21-6B617AC0A945}"/>
              </a:ext>
            </a:extLst>
          </p:cNvPr>
          <p:cNvCxnSpPr/>
          <p:nvPr/>
        </p:nvCxnSpPr>
        <p:spPr>
          <a:xfrm>
            <a:off x="2052503" y="3645024"/>
            <a:ext cx="2891369" cy="0"/>
          </a:xfrm>
          <a:prstGeom prst="line">
            <a:avLst/>
          </a:prstGeom>
          <a:ln w="38100" cap="rnd">
            <a:solidFill>
              <a:srgbClr val="2728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907ABE17-CF4F-4C13-8E71-409CB595D2C6}"/>
              </a:ext>
            </a:extLst>
          </p:cNvPr>
          <p:cNvSpPr txBox="1"/>
          <p:nvPr/>
        </p:nvSpPr>
        <p:spPr>
          <a:xfrm>
            <a:off x="2052503" y="3964707"/>
            <a:ext cx="289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Analoog signaal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3DF343E-B150-4707-A021-239A956F9645}"/>
              </a:ext>
            </a:extLst>
          </p:cNvPr>
          <p:cNvSpPr txBox="1"/>
          <p:nvPr/>
        </p:nvSpPr>
        <p:spPr>
          <a:xfrm>
            <a:off x="6960096" y="3964707"/>
            <a:ext cx="289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Digitaal signaal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F030070-6630-4B20-92D8-78E1267B7020}"/>
              </a:ext>
            </a:extLst>
          </p:cNvPr>
          <p:cNvSpPr txBox="1"/>
          <p:nvPr/>
        </p:nvSpPr>
        <p:spPr>
          <a:xfrm>
            <a:off x="1950015" y="4446057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4D4D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Temperatuur, waterstand, afstand, snelheid, vochtigheid, gas, druk, licht, geluid, batterijniveau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6BBD446-21FE-4518-AFED-0808AB8DBE40}"/>
              </a:ext>
            </a:extLst>
          </p:cNvPr>
          <p:cNvSpPr txBox="1"/>
          <p:nvPr/>
        </p:nvSpPr>
        <p:spPr>
          <a:xfrm>
            <a:off x="6918567" y="4480522"/>
            <a:ext cx="2891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4D4D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Microcontroller (</a:t>
            </a:r>
            <a:r>
              <a:rPr lang="nl-BE" dirty="0" err="1">
                <a:solidFill>
                  <a:srgbClr val="4D4D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Arduino</a:t>
            </a:r>
            <a:r>
              <a:rPr lang="nl-BE" dirty="0">
                <a:solidFill>
                  <a:srgbClr val="4D4D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computer, smartphone, 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3931FA7-AE33-453C-AE9D-0EF3FBCDD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84B5D8D-3C97-4E69-BCA6-618F7D67AF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39" y="1700808"/>
            <a:ext cx="2498291" cy="2024307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E7AE4C7C-DCA3-455B-B9D8-C7DD1AB09950}"/>
              </a:ext>
            </a:extLst>
          </p:cNvPr>
          <p:cNvSpPr txBox="1"/>
          <p:nvPr/>
        </p:nvSpPr>
        <p:spPr>
          <a:xfrm>
            <a:off x="3785659" y="3554552"/>
            <a:ext cx="4332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</a:t>
            </a:r>
            <a:r>
              <a:rPr lang="nl-BE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digital converter (ADC)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28A8369-1CA0-49E5-B907-D4665FFD3227}"/>
              </a:ext>
            </a:extLst>
          </p:cNvPr>
          <p:cNvSpPr txBox="1"/>
          <p:nvPr/>
        </p:nvSpPr>
        <p:spPr>
          <a:xfrm>
            <a:off x="5363414" y="2402074"/>
            <a:ext cx="1020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800" dirty="0">
                <a:solidFill>
                  <a:schemeClr val="bg1">
                    <a:lumMod val="95000"/>
                  </a:schemeClr>
                </a:solidFill>
                <a:latin typeface="OCR A Extended" panose="02010509020102010303" pitchFamily="50" charset="0"/>
              </a:rPr>
              <a:t>ADC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627D9BE-ECE4-4CAC-9B7C-6E92E41194CF}"/>
              </a:ext>
            </a:extLst>
          </p:cNvPr>
          <p:cNvSpPr txBox="1"/>
          <p:nvPr/>
        </p:nvSpPr>
        <p:spPr>
          <a:xfrm>
            <a:off x="4208916" y="4734164"/>
            <a:ext cx="3486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4D4D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Analoge waarde inlezen op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943516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Fade met potentiometer</a:t>
            </a:r>
          </a:p>
        </p:txBody>
      </p:sp>
      <p:pic>
        <p:nvPicPr>
          <p:cNvPr id="4" name="Afbeelding 3" descr="Arduino Potentiome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1282198"/>
            <a:ext cx="11311739" cy="46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4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Fade met potentiometer</a:t>
            </a:r>
            <a:endParaRPr lang="en-US" dirty="0"/>
          </a:p>
        </p:txBody>
      </p:sp>
      <p:sp>
        <p:nvSpPr>
          <p:cNvPr id="4" name="Rectangle 5"/>
          <p:cNvSpPr/>
          <p:nvPr/>
        </p:nvSpPr>
        <p:spPr>
          <a:xfrm>
            <a:off x="540000" y="1484784"/>
            <a:ext cx="11652000" cy="4248472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7408" y="1772816"/>
            <a:ext cx="11154592" cy="4464496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A082BD"/>
                </a:solidFill>
                <a:latin typeface="Courier New" panose="02070309020205020404" pitchFamily="49" charset="0"/>
              </a:rPr>
              <a:t>#define LED 11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082BD"/>
                </a:solidFill>
                <a:latin typeface="Courier New" panose="02070309020205020404" pitchFamily="49" charset="0"/>
              </a:rPr>
              <a:t>#define POT 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082BD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setup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(){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pinMode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LED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OUTPUT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loop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(){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potValue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analogRead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POT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)/</a:t>
            </a:r>
            <a:r>
              <a:rPr lang="en-US" sz="2000" dirty="0">
                <a:solidFill>
                  <a:srgbClr val="FFCD22"/>
                </a:solidFill>
                <a:latin typeface="Courier New" panose="02070309020205020404" pitchFamily="49" charset="0"/>
              </a:rPr>
              <a:t>4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analogWrite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LED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potValue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endParaRPr lang="en-US" sz="2000" dirty="0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5893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H-Brug</a:t>
            </a:r>
            <a:endParaRPr lang="en-US" dirty="0"/>
          </a:p>
        </p:txBody>
      </p:sp>
      <p:pic>
        <p:nvPicPr>
          <p:cNvPr id="5" name="Afbeelding 4" descr="H-Bridge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14" y="476672"/>
            <a:ext cx="3301572" cy="54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5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H-Bridge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14" y="476672"/>
            <a:ext cx="3301572" cy="5452244"/>
          </a:xfrm>
          <a:prstGeom prst="rect">
            <a:avLst/>
          </a:prstGeom>
        </p:spPr>
      </p:pic>
      <p:cxnSp>
        <p:nvCxnSpPr>
          <p:cNvPr id="4" name="Straight Connector 7"/>
          <p:cNvCxnSpPr/>
          <p:nvPr/>
        </p:nvCxnSpPr>
        <p:spPr>
          <a:xfrm flipH="1">
            <a:off x="6384032" y="554676"/>
            <a:ext cx="15841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/>
          <p:cNvCxnSpPr/>
          <p:nvPr/>
        </p:nvCxnSpPr>
        <p:spPr>
          <a:xfrm flipH="1">
            <a:off x="5519936" y="2492896"/>
            <a:ext cx="1080122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/>
          <p:cNvCxnSpPr/>
          <p:nvPr/>
        </p:nvCxnSpPr>
        <p:spPr>
          <a:xfrm flipH="1" flipV="1">
            <a:off x="6600056" y="1484784"/>
            <a:ext cx="2" cy="1008112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/>
          <p:nvPr/>
        </p:nvCxnSpPr>
        <p:spPr>
          <a:xfrm>
            <a:off x="5303912" y="4869160"/>
            <a:ext cx="76984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/>
          <p:cNvCxnSpPr/>
          <p:nvPr/>
        </p:nvCxnSpPr>
        <p:spPr>
          <a:xfrm flipV="1">
            <a:off x="5303912" y="3789040"/>
            <a:ext cx="0" cy="108012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kstvak 108"/>
          <p:cNvSpPr txBox="1"/>
          <p:nvPr/>
        </p:nvSpPr>
        <p:spPr>
          <a:xfrm>
            <a:off x="6257805" y="1788497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8000"/>
                </a:solidFill>
              </a:rPr>
              <a:t>I</a:t>
            </a:r>
          </a:p>
        </p:txBody>
      </p:sp>
      <p:sp>
        <p:nvSpPr>
          <p:cNvPr id="110" name="Tekstvak 109"/>
          <p:cNvSpPr txBox="1"/>
          <p:nvPr/>
        </p:nvSpPr>
        <p:spPr>
          <a:xfrm>
            <a:off x="5395536" y="4149080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8000"/>
                </a:solidFill>
              </a:rPr>
              <a:t>I</a:t>
            </a:r>
          </a:p>
        </p:txBody>
      </p:sp>
      <p:cxnSp>
        <p:nvCxnSpPr>
          <p:cNvPr id="111" name="Rechte verbindingslijn met pijl 110"/>
          <p:cNvCxnSpPr/>
          <p:nvPr/>
        </p:nvCxnSpPr>
        <p:spPr>
          <a:xfrm>
            <a:off x="5519936" y="3683902"/>
            <a:ext cx="9866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kstvak 113"/>
          <p:cNvSpPr txBox="1"/>
          <p:nvPr/>
        </p:nvSpPr>
        <p:spPr>
          <a:xfrm>
            <a:off x="5860537" y="3683902"/>
            <a:ext cx="3513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123" name="TextBox 8"/>
          <p:cNvSpPr txBox="1"/>
          <p:nvPr/>
        </p:nvSpPr>
        <p:spPr>
          <a:xfrm>
            <a:off x="7968208" y="373504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PWM-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signaal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snelheid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motor)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H-Brug motor vooruit</a:t>
            </a:r>
            <a:endParaRPr lang="en-US" dirty="0"/>
          </a:p>
        </p:txBody>
      </p:sp>
      <p:cxnSp>
        <p:nvCxnSpPr>
          <p:cNvPr id="16" name="Rechte verbindingslijn 12"/>
          <p:cNvCxnSpPr/>
          <p:nvPr/>
        </p:nvCxnSpPr>
        <p:spPr>
          <a:xfrm>
            <a:off x="7135200" y="2160000"/>
            <a:ext cx="144000" cy="0"/>
          </a:xfrm>
          <a:prstGeom prst="line">
            <a:avLst/>
          </a:prstGeom>
          <a:ln cap="rnd">
            <a:solidFill>
              <a:srgbClr val="2728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/>
          <p:cNvCxnSpPr/>
          <p:nvPr/>
        </p:nvCxnSpPr>
        <p:spPr>
          <a:xfrm>
            <a:off x="4752000" y="4582800"/>
            <a:ext cx="144000" cy="0"/>
          </a:xfrm>
          <a:prstGeom prst="line">
            <a:avLst/>
          </a:prstGeom>
          <a:ln cap="rnd">
            <a:solidFill>
              <a:srgbClr val="2728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20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H-Bridge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14" y="476672"/>
            <a:ext cx="3301572" cy="5452244"/>
          </a:xfrm>
          <a:prstGeom prst="rect">
            <a:avLst/>
          </a:prstGeom>
        </p:spPr>
      </p:pic>
      <p:cxnSp>
        <p:nvCxnSpPr>
          <p:cNvPr id="4" name="Straight Connector 7"/>
          <p:cNvCxnSpPr/>
          <p:nvPr/>
        </p:nvCxnSpPr>
        <p:spPr>
          <a:xfrm flipH="1">
            <a:off x="6384032" y="554676"/>
            <a:ext cx="15841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4752000" y="2157829"/>
            <a:ext cx="144000" cy="0"/>
          </a:xfrm>
          <a:prstGeom prst="line">
            <a:avLst/>
          </a:prstGeom>
          <a:ln cap="rnd">
            <a:solidFill>
              <a:srgbClr val="2728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/>
          <p:cNvCxnSpPr/>
          <p:nvPr/>
        </p:nvCxnSpPr>
        <p:spPr>
          <a:xfrm>
            <a:off x="5303912" y="2492896"/>
            <a:ext cx="1224136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/>
          <p:cNvCxnSpPr/>
          <p:nvPr/>
        </p:nvCxnSpPr>
        <p:spPr>
          <a:xfrm flipH="1" flipV="1">
            <a:off x="5303912" y="1484784"/>
            <a:ext cx="2" cy="1008112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/>
          <p:nvPr/>
        </p:nvCxnSpPr>
        <p:spPr>
          <a:xfrm flipH="1">
            <a:off x="6073758" y="4869160"/>
            <a:ext cx="794419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/>
          <p:cNvCxnSpPr/>
          <p:nvPr/>
        </p:nvCxnSpPr>
        <p:spPr>
          <a:xfrm flipV="1">
            <a:off x="6872841" y="3789040"/>
            <a:ext cx="0" cy="108012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kstvak 108"/>
          <p:cNvSpPr txBox="1"/>
          <p:nvPr/>
        </p:nvSpPr>
        <p:spPr>
          <a:xfrm>
            <a:off x="5395536" y="1804174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8000"/>
                </a:solidFill>
              </a:rPr>
              <a:t>I</a:t>
            </a:r>
          </a:p>
        </p:txBody>
      </p:sp>
      <p:sp>
        <p:nvSpPr>
          <p:cNvPr id="110" name="Tekstvak 109"/>
          <p:cNvSpPr txBox="1"/>
          <p:nvPr/>
        </p:nvSpPr>
        <p:spPr>
          <a:xfrm>
            <a:off x="6506604" y="4149080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8000"/>
                </a:solidFill>
              </a:rPr>
              <a:t>I</a:t>
            </a:r>
          </a:p>
        </p:txBody>
      </p:sp>
      <p:cxnSp>
        <p:nvCxnSpPr>
          <p:cNvPr id="111" name="Rechte verbindingslijn met pijl 110"/>
          <p:cNvCxnSpPr/>
          <p:nvPr/>
        </p:nvCxnSpPr>
        <p:spPr>
          <a:xfrm flipH="1">
            <a:off x="5519936" y="3717032"/>
            <a:ext cx="9866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kstvak 113"/>
          <p:cNvSpPr txBox="1"/>
          <p:nvPr/>
        </p:nvSpPr>
        <p:spPr>
          <a:xfrm>
            <a:off x="5860537" y="3683902"/>
            <a:ext cx="3513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H-Brug motor achteruit</a:t>
            </a:r>
            <a:endParaRPr lang="en-US" dirty="0"/>
          </a:p>
        </p:txBody>
      </p:sp>
      <p:cxnSp>
        <p:nvCxnSpPr>
          <p:cNvPr id="17" name="Rechte verbindingslijn 12"/>
          <p:cNvCxnSpPr/>
          <p:nvPr/>
        </p:nvCxnSpPr>
        <p:spPr>
          <a:xfrm>
            <a:off x="7135200" y="4581128"/>
            <a:ext cx="144000" cy="0"/>
          </a:xfrm>
          <a:prstGeom prst="line">
            <a:avLst/>
          </a:prstGeom>
          <a:ln cap="rnd">
            <a:solidFill>
              <a:srgbClr val="2728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8"/>
          <p:cNvSpPr txBox="1"/>
          <p:nvPr/>
        </p:nvSpPr>
        <p:spPr>
          <a:xfrm>
            <a:off x="7968208" y="373504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PWM-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signaal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snelheid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motor)</a:t>
            </a:r>
          </a:p>
        </p:txBody>
      </p:sp>
    </p:spTree>
    <p:extLst>
      <p:ext uri="{BB962C8B-B14F-4D97-AF65-F5344CB8AC3E}">
        <p14:creationId xmlns:p14="http://schemas.microsoft.com/office/powerpoint/2010/main" val="1845912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Ardumoto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5951984" y="1685694"/>
            <a:ext cx="6204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400" dirty="0">
                <a:latin typeface="Open Sans" charset="0"/>
                <a:ea typeface="Open Sans" charset="0"/>
                <a:cs typeface="Open Sans" charset="0"/>
              </a:rPr>
              <a:t>Motor driver module gebaseerd op L298N</a:t>
            </a:r>
          </a:p>
          <a:p>
            <a:pPr marL="800100" lvl="1" indent="-342900">
              <a:buFont typeface="LucidaGrande" charset="0"/>
              <a:buChar char="-"/>
            </a:pPr>
            <a:r>
              <a:rPr lang="nl-NL" sz="2400" dirty="0">
                <a:latin typeface="Open Sans" charset="0"/>
                <a:ea typeface="Open Sans" charset="0"/>
                <a:cs typeface="Open Sans" charset="0"/>
              </a:rPr>
              <a:t>2 H-bruggen</a:t>
            </a:r>
          </a:p>
          <a:p>
            <a:pPr marL="800100" lvl="1" indent="-342900">
              <a:buFont typeface="LucidaGrande" charset="0"/>
              <a:buChar char="-"/>
            </a:pPr>
            <a:r>
              <a:rPr lang="nl-NL" sz="2400" dirty="0">
                <a:latin typeface="Open Sans" charset="0"/>
                <a:ea typeface="Open Sans" charset="0"/>
                <a:cs typeface="Open Sans" charset="0"/>
              </a:rPr>
              <a:t>2A output per brug</a:t>
            </a:r>
          </a:p>
          <a:p>
            <a:pPr marL="800100" lvl="1" indent="-342900">
              <a:buFont typeface="LucidaGrande" charset="0"/>
              <a:buChar char="-"/>
            </a:pPr>
            <a:endParaRPr lang="nl-NL" sz="24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nl-NL" sz="2400" dirty="0">
                <a:latin typeface="Open Sans" charset="0"/>
                <a:ea typeface="Open Sans" charset="0"/>
                <a:cs typeface="Open Sans" charset="0"/>
              </a:rPr>
              <a:t>Aansluitingen: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8865"/>
              </p:ext>
            </p:extLst>
          </p:nvPr>
        </p:nvGraphicFramePr>
        <p:xfrm>
          <a:off x="6672064" y="4149080"/>
          <a:ext cx="4400192" cy="165618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506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6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062"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Motor</a:t>
                      </a:r>
                      <a:r>
                        <a:rPr lang="en-US" sz="2200" baseline="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 A</a:t>
                      </a:r>
                      <a:endParaRPr lang="en-US" sz="22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Motor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062">
                <a:tc>
                  <a:txBody>
                    <a:bodyPr/>
                    <a:lstStyle/>
                    <a:p>
                      <a:pPr marL="0" indent="0" algn="l">
                        <a:tabLst/>
                      </a:pPr>
                      <a:r>
                        <a:rPr lang="en-US" sz="2200" dirty="0" err="1">
                          <a:latin typeface="Open Sans" charset="0"/>
                          <a:ea typeface="Open Sans" charset="0"/>
                          <a:cs typeface="Open Sans" charset="0"/>
                        </a:rPr>
                        <a:t>Snelheid</a:t>
                      </a:r>
                      <a:endParaRPr lang="en-US" sz="22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ENA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ENB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062">
                <a:tc>
                  <a:txBody>
                    <a:bodyPr/>
                    <a:lstStyle/>
                    <a:p>
                      <a:pPr algn="l"/>
                      <a:r>
                        <a:rPr lang="en-US" sz="2200" dirty="0" err="1">
                          <a:latin typeface="Open Sans" charset="0"/>
                          <a:ea typeface="Open Sans" charset="0"/>
                          <a:cs typeface="Open Sans" charset="0"/>
                        </a:rPr>
                        <a:t>Richting</a:t>
                      </a:r>
                      <a:endParaRPr lang="en-US" sz="22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IN1/IN2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IN3/IN4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DF9659B0-1AC4-42FB-ABE1-EB634FBCC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66" y="1495471"/>
            <a:ext cx="4236202" cy="423620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16540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Procedures/functies</a:t>
            </a:r>
          </a:p>
        </p:txBody>
      </p:sp>
      <p:sp>
        <p:nvSpPr>
          <p:cNvPr id="4" name="Rectangle 5"/>
          <p:cNvSpPr/>
          <p:nvPr/>
        </p:nvSpPr>
        <p:spPr>
          <a:xfrm>
            <a:off x="4223792" y="3140968"/>
            <a:ext cx="7968208" cy="2592288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4439816" y="3429000"/>
            <a:ext cx="7752184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myFunction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678CB1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x, </a:t>
            </a:r>
            <a:r>
              <a:rPr lang="en-US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678CB1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){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678CB1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output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output = x + y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93C763"/>
                </a:solidFill>
                <a:latin typeface="Courier New" panose="02070309020205020404" pitchFamily="49" charset="0"/>
              </a:rPr>
              <a:t>return 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output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</p:txBody>
      </p:sp>
      <p:cxnSp>
        <p:nvCxnSpPr>
          <p:cNvPr id="6" name="Straight Connector 7"/>
          <p:cNvCxnSpPr/>
          <p:nvPr/>
        </p:nvCxnSpPr>
        <p:spPr>
          <a:xfrm flipV="1">
            <a:off x="4799856" y="2198054"/>
            <a:ext cx="0" cy="12309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/>
        </p:nvSpPr>
        <p:spPr>
          <a:xfrm>
            <a:off x="3694332" y="1608199"/>
            <a:ext cx="22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Datatype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02372" y="2198054"/>
            <a:ext cx="22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Argumenten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2" name="Straight Connector 7"/>
          <p:cNvCxnSpPr/>
          <p:nvPr/>
        </p:nvCxnSpPr>
        <p:spPr>
          <a:xfrm flipV="1">
            <a:off x="6096000" y="2734994"/>
            <a:ext cx="0" cy="6940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V="1">
            <a:off x="8190959" y="2734994"/>
            <a:ext cx="0" cy="6940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15880" y="2204864"/>
            <a:ext cx="22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Naam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A635DB41-6FA9-4A2E-8827-8E0CBA5C9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3428999"/>
            <a:ext cx="2422868" cy="2348999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Algemene vorm: </a:t>
            </a:r>
          </a:p>
        </p:txBody>
      </p:sp>
    </p:spTree>
    <p:extLst>
      <p:ext uri="{BB962C8B-B14F-4D97-AF65-F5344CB8AC3E}">
        <p14:creationId xmlns:p14="http://schemas.microsoft.com/office/powerpoint/2010/main" val="2154511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DC2E81E-2EEC-4CE6-8946-1BC8C8558CF8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Ardumoto</a:t>
            </a:r>
            <a:endParaRPr lang="en-US" dirty="0"/>
          </a:p>
        </p:txBody>
      </p:sp>
      <p:sp>
        <p:nvSpPr>
          <p:cNvPr id="4" name="Rectangle 5"/>
          <p:cNvSpPr/>
          <p:nvPr/>
        </p:nvSpPr>
        <p:spPr>
          <a:xfrm>
            <a:off x="540000" y="1772816"/>
            <a:ext cx="11652000" cy="3600400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7408" y="2060848"/>
            <a:ext cx="11154592" cy="4464496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nl-BE" dirty="0">
                <a:solidFill>
                  <a:schemeClr val="bg1"/>
                </a:solidFill>
                <a:latin typeface="Courier"/>
              </a:rPr>
              <a:t> </a:t>
            </a:r>
            <a:r>
              <a:rPr lang="nl-BE" dirty="0" err="1">
                <a:solidFill>
                  <a:schemeClr val="bg1"/>
                </a:solidFill>
                <a:latin typeface="Courier"/>
              </a:rPr>
              <a:t>driveCar</a:t>
            </a:r>
            <a:r>
              <a:rPr lang="nl-BE" dirty="0">
                <a:solidFill>
                  <a:schemeClr val="bg1"/>
                </a:solidFill>
                <a:latin typeface="Courier"/>
              </a:rPr>
              <a:t>(</a:t>
            </a:r>
            <a:r>
              <a:rPr lang="en-US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nl-BE" dirty="0">
                <a:solidFill>
                  <a:schemeClr val="bg1"/>
                </a:solidFill>
                <a:latin typeface="Courier"/>
              </a:rPr>
              <a:t> </a:t>
            </a:r>
            <a:r>
              <a:rPr lang="nl-BE" dirty="0" err="1">
                <a:solidFill>
                  <a:schemeClr val="bg1"/>
                </a:solidFill>
                <a:latin typeface="Courier"/>
              </a:rPr>
              <a:t>pwmA</a:t>
            </a:r>
            <a:r>
              <a:rPr lang="nl-BE" dirty="0">
                <a:solidFill>
                  <a:schemeClr val="bg1"/>
                </a:solidFill>
                <a:latin typeface="Courier"/>
              </a:rPr>
              <a:t>, </a:t>
            </a:r>
            <a:r>
              <a:rPr lang="en-US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nl-BE" dirty="0">
                <a:solidFill>
                  <a:schemeClr val="bg1"/>
                </a:solidFill>
                <a:latin typeface="Courier"/>
              </a:rPr>
              <a:t> </a:t>
            </a:r>
            <a:r>
              <a:rPr lang="nl-BE" dirty="0" err="1">
                <a:solidFill>
                  <a:schemeClr val="bg1"/>
                </a:solidFill>
                <a:latin typeface="Courier"/>
              </a:rPr>
              <a:t>pwmB</a:t>
            </a:r>
            <a:r>
              <a:rPr lang="nl-BE" dirty="0">
                <a:solidFill>
                  <a:schemeClr val="bg1"/>
                </a:solidFill>
                <a:latin typeface="Courier"/>
              </a:rPr>
              <a:t>){</a:t>
            </a: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latin typeface="Courier"/>
              </a:rPr>
              <a:t>  // ...</a:t>
            </a: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latin typeface="Courier"/>
              </a:rPr>
              <a:t>  </a:t>
            </a:r>
            <a:r>
              <a:rPr lang="nl-BE" dirty="0" err="1">
                <a:solidFill>
                  <a:schemeClr val="bg1"/>
                </a:solidFill>
                <a:latin typeface="Courier"/>
              </a:rPr>
              <a:t>digitalWrite</a:t>
            </a:r>
            <a:r>
              <a:rPr lang="nl-BE" dirty="0">
                <a:solidFill>
                  <a:schemeClr val="bg1"/>
                </a:solidFill>
                <a:latin typeface="Courier"/>
              </a:rPr>
              <a:t>(_in1, LOW);</a:t>
            </a: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latin typeface="Courier"/>
              </a:rPr>
              <a:t>  </a:t>
            </a:r>
            <a:r>
              <a:rPr lang="nl-BE" dirty="0" err="1">
                <a:solidFill>
                  <a:schemeClr val="bg1"/>
                </a:solidFill>
                <a:latin typeface="Courier"/>
              </a:rPr>
              <a:t>digitalWrite</a:t>
            </a:r>
            <a:r>
              <a:rPr lang="nl-BE" dirty="0">
                <a:solidFill>
                  <a:schemeClr val="bg1"/>
                </a:solidFill>
                <a:latin typeface="Courier"/>
              </a:rPr>
              <a:t>(_in2, HIGH);</a:t>
            </a: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latin typeface="Courier"/>
              </a:rPr>
              <a:t>  // ...</a:t>
            </a: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latin typeface="Courier"/>
              </a:rPr>
              <a:t>  </a:t>
            </a:r>
            <a:r>
              <a:rPr lang="nl-BE" dirty="0" err="1">
                <a:solidFill>
                  <a:schemeClr val="bg1"/>
                </a:solidFill>
                <a:latin typeface="Courier"/>
              </a:rPr>
              <a:t>analogWrite</a:t>
            </a:r>
            <a:r>
              <a:rPr lang="nl-BE" dirty="0">
                <a:solidFill>
                  <a:schemeClr val="bg1"/>
                </a:solidFill>
                <a:latin typeface="Courier"/>
              </a:rPr>
              <a:t>(_</a:t>
            </a:r>
            <a:r>
              <a:rPr lang="nl-BE" dirty="0" err="1">
                <a:solidFill>
                  <a:schemeClr val="bg1"/>
                </a:solidFill>
                <a:latin typeface="Courier"/>
              </a:rPr>
              <a:t>enA</a:t>
            </a:r>
            <a:r>
              <a:rPr lang="nl-BE" dirty="0">
                <a:solidFill>
                  <a:schemeClr val="bg1"/>
                </a:solidFill>
                <a:latin typeface="Courier"/>
              </a:rPr>
              <a:t>, </a:t>
            </a:r>
            <a:r>
              <a:rPr lang="nl-BE" dirty="0" err="1">
                <a:solidFill>
                  <a:schemeClr val="bg1"/>
                </a:solidFill>
                <a:latin typeface="Courier"/>
              </a:rPr>
              <a:t>pwmA</a:t>
            </a:r>
            <a:r>
              <a:rPr lang="nl-BE" dirty="0">
                <a:solidFill>
                  <a:schemeClr val="bg1"/>
                </a:solidFill>
                <a:latin typeface="Courier"/>
              </a:rPr>
              <a:t>);</a:t>
            </a: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latin typeface="Courier"/>
              </a:rPr>
              <a:t>}</a:t>
            </a:r>
            <a:endParaRPr lang="en-US" sz="2000" dirty="0">
              <a:solidFill>
                <a:schemeClr val="bg1"/>
              </a:solidFill>
              <a:effectLst/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451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335681"/>
            <a:ext cx="5793584" cy="43273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</a:t>
            </a:r>
            <a:r>
              <a:rPr lang="nl-BE" dirty="0" err="1"/>
              <a:t>Uno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15480" y="3140968"/>
            <a:ext cx="3168352" cy="648072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91944" y="3140968"/>
            <a:ext cx="2736304" cy="648072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472" y="2482332"/>
            <a:ext cx="9361040" cy="2034066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“General purpose microcontroller programming and prototyping platform”</a:t>
            </a:r>
          </a:p>
        </p:txBody>
      </p:sp>
    </p:spTree>
    <p:extLst>
      <p:ext uri="{BB962C8B-B14F-4D97-AF65-F5344CB8AC3E}">
        <p14:creationId xmlns:p14="http://schemas.microsoft.com/office/powerpoint/2010/main" val="1620604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3862800" y="2831701"/>
            <a:ext cx="8329200" cy="30038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Inleiding </a:t>
            </a:r>
            <a:r>
              <a:rPr lang="nl-NL" sz="32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Arduino</a:t>
            </a: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: Blink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Drukknop</a:t>
            </a:r>
            <a:endParaRPr lang="nl-NL" sz="4400" dirty="0">
              <a:solidFill>
                <a:schemeClr val="accent3">
                  <a:lumMod val="60000"/>
                  <a:lumOff val="4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PWM en motorsturing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4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Libraries</a:t>
            </a:r>
            <a:endParaRPr lang="nl-NL" sz="32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Bluetooth robot</a:t>
            </a:r>
            <a:endParaRPr lang="nl-NL" sz="2000" dirty="0">
              <a:solidFill>
                <a:schemeClr val="accent3">
                  <a:lumMod val="60000"/>
                  <a:lumOff val="4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549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Serial</a:t>
            </a:r>
            <a:r>
              <a:rPr lang="nl-BE" dirty="0"/>
              <a:t> - UART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 library</a:t>
            </a:r>
          </a:p>
          <a:p>
            <a:pPr lvl="1"/>
            <a:r>
              <a:rPr lang="en-US" dirty="0" err="1"/>
              <a:t>Seriële</a:t>
            </a:r>
            <a:r>
              <a:rPr lang="en-US" dirty="0"/>
              <a:t> </a:t>
            </a:r>
            <a:r>
              <a:rPr lang="en-US" dirty="0" err="1"/>
              <a:t>overdracht</a:t>
            </a:r>
            <a:r>
              <a:rPr lang="en-US" dirty="0"/>
              <a:t> van data – bit </a:t>
            </a:r>
            <a:r>
              <a:rPr lang="en-US" dirty="0" err="1"/>
              <a:t>na</a:t>
            </a:r>
            <a:r>
              <a:rPr lang="en-US" dirty="0"/>
              <a:t> bit</a:t>
            </a:r>
          </a:p>
          <a:p>
            <a:pPr lvl="1"/>
            <a:r>
              <a:rPr lang="en-US" dirty="0" err="1"/>
              <a:t>Communicatie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2 devices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lijnen</a:t>
            </a:r>
            <a:r>
              <a:rPr lang="en-US" dirty="0"/>
              <a:t>: RX &amp; TX</a:t>
            </a:r>
          </a:p>
        </p:txBody>
      </p:sp>
      <p:sp>
        <p:nvSpPr>
          <p:cNvPr id="15" name="Rechthoek 3"/>
          <p:cNvSpPr/>
          <p:nvPr/>
        </p:nvSpPr>
        <p:spPr>
          <a:xfrm>
            <a:off x="2099556" y="3717032"/>
            <a:ext cx="2124236" cy="194421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1300"/>
            <a:r>
              <a:rPr lang="nl-NL" sz="2400" dirty="0">
                <a:solidFill>
                  <a:schemeClr val="accent4"/>
                </a:solidFill>
                <a:latin typeface="Open Sans" charset="0"/>
                <a:ea typeface="Open Sans" charset="0"/>
                <a:cs typeface="Open Sans" charset="0"/>
              </a:rPr>
              <a:t>Device 1</a:t>
            </a:r>
          </a:p>
        </p:txBody>
      </p:sp>
      <p:sp>
        <p:nvSpPr>
          <p:cNvPr id="16" name="Rechthoek 4"/>
          <p:cNvSpPr/>
          <p:nvPr/>
        </p:nvSpPr>
        <p:spPr>
          <a:xfrm>
            <a:off x="7608168" y="3717032"/>
            <a:ext cx="2124236" cy="194421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/>
            <a:r>
              <a:rPr lang="nl-NL" sz="2400" dirty="0">
                <a:solidFill>
                  <a:schemeClr val="accent4"/>
                </a:solidFill>
                <a:latin typeface="Open Sans" charset="0"/>
                <a:ea typeface="Open Sans" charset="0"/>
                <a:cs typeface="Open Sans" charset="0"/>
              </a:rPr>
              <a:t>Device 2</a:t>
            </a:r>
          </a:p>
        </p:txBody>
      </p:sp>
      <p:cxnSp>
        <p:nvCxnSpPr>
          <p:cNvPr id="17" name="Rechte verbindingslijn met pijl 5"/>
          <p:cNvCxnSpPr/>
          <p:nvPr/>
        </p:nvCxnSpPr>
        <p:spPr>
          <a:xfrm>
            <a:off x="4223792" y="4221088"/>
            <a:ext cx="3384376" cy="0"/>
          </a:xfrm>
          <a:prstGeom prst="straightConnector1">
            <a:avLst/>
          </a:prstGeom>
          <a:ln w="9525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6"/>
          <p:cNvCxnSpPr/>
          <p:nvPr/>
        </p:nvCxnSpPr>
        <p:spPr>
          <a:xfrm flipH="1">
            <a:off x="4223792" y="5157192"/>
            <a:ext cx="3384376" cy="0"/>
          </a:xfrm>
          <a:prstGeom prst="straightConnector1">
            <a:avLst/>
          </a:prstGeom>
          <a:ln w="9525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vak 7"/>
          <p:cNvSpPr txBox="1"/>
          <p:nvPr/>
        </p:nvSpPr>
        <p:spPr>
          <a:xfrm>
            <a:off x="3677137" y="4041161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accent4"/>
                </a:solidFill>
                <a:latin typeface="Open Sans" charset="0"/>
                <a:ea typeface="Open Sans" charset="0"/>
                <a:cs typeface="Open Sans" charset="0"/>
              </a:rPr>
              <a:t>TX</a:t>
            </a:r>
          </a:p>
        </p:txBody>
      </p:sp>
      <p:sp>
        <p:nvSpPr>
          <p:cNvPr id="20" name="Tekstvak 8"/>
          <p:cNvSpPr txBox="1"/>
          <p:nvPr/>
        </p:nvSpPr>
        <p:spPr>
          <a:xfrm>
            <a:off x="7675192" y="497252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accent4"/>
                </a:solidFill>
                <a:latin typeface="Open Sans" charset="0"/>
                <a:ea typeface="Open Sans" charset="0"/>
                <a:cs typeface="Open Sans" charset="0"/>
              </a:rPr>
              <a:t>TX</a:t>
            </a:r>
          </a:p>
        </p:txBody>
      </p:sp>
      <p:sp>
        <p:nvSpPr>
          <p:cNvPr id="21" name="Tekstvak 9"/>
          <p:cNvSpPr txBox="1"/>
          <p:nvPr/>
        </p:nvSpPr>
        <p:spPr>
          <a:xfrm>
            <a:off x="3651439" y="497252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accent4"/>
                </a:solidFill>
                <a:latin typeface="Open Sans" charset="0"/>
                <a:ea typeface="Open Sans" charset="0"/>
                <a:cs typeface="Open Sans" charset="0"/>
              </a:rPr>
              <a:t>RX</a:t>
            </a:r>
          </a:p>
        </p:txBody>
      </p:sp>
      <p:sp>
        <p:nvSpPr>
          <p:cNvPr id="22" name="Tekstvak 10"/>
          <p:cNvSpPr txBox="1"/>
          <p:nvPr/>
        </p:nvSpPr>
        <p:spPr>
          <a:xfrm>
            <a:off x="7675192" y="40364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accent4"/>
                </a:solidFill>
                <a:latin typeface="Open Sans" charset="0"/>
                <a:ea typeface="Open Sans" charset="0"/>
                <a:cs typeface="Open Sans" charset="0"/>
              </a:rPr>
              <a:t>RX</a:t>
            </a:r>
          </a:p>
        </p:txBody>
      </p:sp>
      <p:sp>
        <p:nvSpPr>
          <p:cNvPr id="12" name="Rechthoek 2">
            <a:extLst>
              <a:ext uri="{FF2B5EF4-FFF2-40B4-BE49-F238E27FC236}">
                <a16:creationId xmlns:a16="http://schemas.microsoft.com/office/drawing/2014/main" id="{5B407FAC-7B99-4314-892D-A886E0519192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3112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een </a:t>
            </a:r>
            <a:r>
              <a:rPr lang="nl-NL" dirty="0" err="1"/>
              <a:t>library</a:t>
            </a:r>
            <a:r>
              <a:rPr lang="nl-NL" dirty="0"/>
              <a:t>?</a:t>
            </a:r>
          </a:p>
        </p:txBody>
      </p:sp>
      <p:sp>
        <p:nvSpPr>
          <p:cNvPr id="16" name="Tijdelijke aanduiding voor inhoud 2"/>
          <p:cNvSpPr>
            <a:spLocks noGrp="1"/>
          </p:cNvSpPr>
          <p:nvPr>
            <p:ph idx="1"/>
          </p:nvPr>
        </p:nvSpPr>
        <p:spPr>
          <a:xfrm>
            <a:off x="540000" y="1349999"/>
            <a:ext cx="11382000" cy="4428000"/>
          </a:xfrm>
        </p:spPr>
        <p:txBody>
          <a:bodyPr/>
          <a:lstStyle/>
          <a:p>
            <a:r>
              <a:rPr lang="nl-NL" dirty="0"/>
              <a:t>Verzameling van functies</a:t>
            </a:r>
          </a:p>
          <a:p>
            <a:r>
              <a:rPr lang="nl-NL" dirty="0"/>
              <a:t>Bestaat uit:</a:t>
            </a:r>
          </a:p>
          <a:p>
            <a:pPr lvl="1"/>
            <a:r>
              <a:rPr lang="nl-NL" dirty="0"/>
              <a:t>Header: .h-file</a:t>
            </a:r>
          </a:p>
          <a:p>
            <a:pPr lvl="2"/>
            <a:r>
              <a:rPr lang="nl-NL" dirty="0"/>
              <a:t>Declaraties van constanten</a:t>
            </a:r>
          </a:p>
          <a:p>
            <a:pPr lvl="2"/>
            <a:r>
              <a:rPr lang="nl-NL" dirty="0"/>
              <a:t>Declaraties van functies</a:t>
            </a:r>
          </a:p>
          <a:p>
            <a:pPr lvl="1"/>
            <a:r>
              <a:rPr lang="nl-NL" dirty="0"/>
              <a:t>Code: .</a:t>
            </a:r>
            <a:r>
              <a:rPr lang="nl-NL" dirty="0" err="1"/>
              <a:t>cpp</a:t>
            </a:r>
            <a:r>
              <a:rPr lang="nl-NL" dirty="0"/>
              <a:t>-file</a:t>
            </a:r>
          </a:p>
          <a:p>
            <a:pPr lvl="2"/>
            <a:r>
              <a:rPr lang="nl-NL" dirty="0"/>
              <a:t>Alle code</a:t>
            </a:r>
          </a:p>
        </p:txBody>
      </p:sp>
      <p:sp>
        <p:nvSpPr>
          <p:cNvPr id="24" name="Rechthoek 3"/>
          <p:cNvSpPr/>
          <p:nvPr/>
        </p:nvSpPr>
        <p:spPr>
          <a:xfrm>
            <a:off x="6600056" y="1726293"/>
            <a:ext cx="4248472" cy="369164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Rechthoek 7"/>
          <p:cNvSpPr/>
          <p:nvPr/>
        </p:nvSpPr>
        <p:spPr>
          <a:xfrm>
            <a:off x="8868308" y="4265809"/>
            <a:ext cx="1440160" cy="86409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available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()</a:t>
            </a:r>
          </a:p>
        </p:txBody>
      </p:sp>
      <p:sp>
        <p:nvSpPr>
          <p:cNvPr id="26" name="Rechthoek 8"/>
          <p:cNvSpPr/>
          <p:nvPr/>
        </p:nvSpPr>
        <p:spPr>
          <a:xfrm>
            <a:off x="7068108" y="4265809"/>
            <a:ext cx="1440160" cy="86409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flush()</a:t>
            </a:r>
          </a:p>
        </p:txBody>
      </p:sp>
      <p:sp>
        <p:nvSpPr>
          <p:cNvPr id="27" name="Rechthoek 9"/>
          <p:cNvSpPr/>
          <p:nvPr/>
        </p:nvSpPr>
        <p:spPr>
          <a:xfrm>
            <a:off x="8868308" y="3139166"/>
            <a:ext cx="1440160" cy="86409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print()</a:t>
            </a:r>
          </a:p>
        </p:txBody>
      </p:sp>
      <p:sp>
        <p:nvSpPr>
          <p:cNvPr id="28" name="Rechthoek 10"/>
          <p:cNvSpPr/>
          <p:nvPr/>
        </p:nvSpPr>
        <p:spPr>
          <a:xfrm>
            <a:off x="7068108" y="3139166"/>
            <a:ext cx="1440160" cy="86409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read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()</a:t>
            </a:r>
          </a:p>
        </p:txBody>
      </p:sp>
      <p:sp>
        <p:nvSpPr>
          <p:cNvPr id="29" name="Rechthoek 11"/>
          <p:cNvSpPr/>
          <p:nvPr/>
        </p:nvSpPr>
        <p:spPr>
          <a:xfrm>
            <a:off x="8868308" y="2050329"/>
            <a:ext cx="1440160" cy="86409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println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()</a:t>
            </a:r>
          </a:p>
        </p:txBody>
      </p:sp>
      <p:sp>
        <p:nvSpPr>
          <p:cNvPr id="30" name="Rechthoek 12"/>
          <p:cNvSpPr/>
          <p:nvPr/>
        </p:nvSpPr>
        <p:spPr>
          <a:xfrm>
            <a:off x="7068108" y="2038999"/>
            <a:ext cx="1440160" cy="86409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begin()</a:t>
            </a:r>
          </a:p>
        </p:txBody>
      </p:sp>
      <p:sp>
        <p:nvSpPr>
          <p:cNvPr id="31" name="Tekstvak 13"/>
          <p:cNvSpPr txBox="1"/>
          <p:nvPr/>
        </p:nvSpPr>
        <p:spPr>
          <a:xfrm>
            <a:off x="7464152" y="123650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Open Sans" charset="0"/>
                <a:ea typeface="Open Sans" charset="0"/>
                <a:cs typeface="Open Sans" charset="0"/>
              </a:rPr>
              <a:t>Arduino</a:t>
            </a:r>
            <a:r>
              <a:rPr lang="nl-NL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nl-NL" dirty="0" err="1">
                <a:latin typeface="Open Sans" charset="0"/>
                <a:ea typeface="Open Sans" charset="0"/>
                <a:cs typeface="Open Sans" charset="0"/>
              </a:rPr>
              <a:t>Serial</a:t>
            </a:r>
            <a:r>
              <a:rPr lang="nl-NL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nl-NL" dirty="0" err="1">
                <a:latin typeface="Open Sans" charset="0"/>
                <a:ea typeface="Open Sans" charset="0"/>
                <a:cs typeface="Open Sans" charset="0"/>
              </a:rPr>
              <a:t>library</a:t>
            </a:r>
            <a:endParaRPr lang="nl-NL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hthoek 2">
            <a:extLst>
              <a:ext uri="{FF2B5EF4-FFF2-40B4-BE49-F238E27FC236}">
                <a16:creationId xmlns:a16="http://schemas.microsoft.com/office/drawing/2014/main" id="{67C6CFB1-FC78-4AED-AB43-403F4F146B78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1661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/>
        </p:nvSpPr>
        <p:spPr>
          <a:xfrm>
            <a:off x="5807968" y="1305004"/>
            <a:ext cx="2808312" cy="486071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 serial: initialiseren 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Initialiseren</a:t>
            </a:r>
            <a:r>
              <a:rPr lang="en-US" dirty="0"/>
              <a:t> van </a:t>
            </a:r>
            <a:r>
              <a:rPr lang="en-US" dirty="0" err="1"/>
              <a:t>serieel</a:t>
            </a:r>
            <a:r>
              <a:rPr lang="en-US" dirty="0"/>
              <a:t> </a:t>
            </a:r>
            <a:r>
              <a:rPr lang="en-US" dirty="0" err="1"/>
              <a:t>kanaal</a:t>
            </a:r>
            <a:r>
              <a:rPr lang="en-US" dirty="0"/>
              <a:t> met 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begin(baudrate)</a:t>
            </a:r>
          </a:p>
          <a:p>
            <a:endParaRPr lang="en-US" dirty="0"/>
          </a:p>
        </p:txBody>
      </p:sp>
      <p:cxnSp>
        <p:nvCxnSpPr>
          <p:cNvPr id="5" name="Straight Connector 7"/>
          <p:cNvCxnSpPr/>
          <p:nvPr/>
        </p:nvCxnSpPr>
        <p:spPr>
          <a:xfrm flipV="1">
            <a:off x="7212124" y="1863083"/>
            <a:ext cx="0" cy="485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"/>
          <p:cNvSpPr txBox="1"/>
          <p:nvPr/>
        </p:nvSpPr>
        <p:spPr>
          <a:xfrm>
            <a:off x="5363218" y="2444917"/>
            <a:ext cx="3697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Snelheid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algn="ctr"/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(9600, 14400, 19200, </a:t>
            </a:r>
            <a:r>
              <a:rPr lang="is-IS" sz="2400" dirty="0">
                <a:latin typeface="Open Sans" charset="0"/>
                <a:ea typeface="Open Sans" charset="0"/>
                <a:cs typeface="Open Sans" charset="0"/>
              </a:rPr>
              <a:t>…)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</a:p>
        </p:txBody>
      </p:sp>
      <p:sp>
        <p:nvSpPr>
          <p:cNvPr id="7" name="Rectangle 5"/>
          <p:cNvSpPr/>
          <p:nvPr/>
        </p:nvSpPr>
        <p:spPr>
          <a:xfrm>
            <a:off x="540000" y="4421823"/>
            <a:ext cx="11652000" cy="7457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7408" y="4566380"/>
            <a:ext cx="4259856" cy="8548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Serial.begin(</a:t>
            </a:r>
            <a:r>
              <a:rPr lang="nl-BE" dirty="0">
                <a:solidFill>
                  <a:srgbClr val="FFCD22"/>
                </a:solidFill>
                <a:latin typeface="Courier New" panose="02070309020205020404" pitchFamily="49" charset="0"/>
              </a:rPr>
              <a:t>9600</a:t>
            </a: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);</a:t>
            </a:r>
            <a:endParaRPr lang="nl-BE" dirty="0"/>
          </a:p>
        </p:txBody>
      </p:sp>
      <p:sp>
        <p:nvSpPr>
          <p:cNvPr id="9" name="Rechthoek 2">
            <a:extLst>
              <a:ext uri="{FF2B5EF4-FFF2-40B4-BE49-F238E27FC236}">
                <a16:creationId xmlns:a16="http://schemas.microsoft.com/office/drawing/2014/main" id="{603FEE17-2110-4AB4-9C0A-359804B02AE7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0295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/>
        </p:nvSpPr>
        <p:spPr>
          <a:xfrm>
            <a:off x="7104112" y="1777958"/>
            <a:ext cx="2880320" cy="486071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 serial: verzenden van data 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Initialiseren</a:t>
            </a:r>
            <a:r>
              <a:rPr lang="en-US" dirty="0"/>
              <a:t> van </a:t>
            </a:r>
            <a:r>
              <a:rPr lang="en-US" dirty="0" err="1"/>
              <a:t>serieel</a:t>
            </a:r>
            <a:r>
              <a:rPr lang="en-US" dirty="0"/>
              <a:t> </a:t>
            </a:r>
            <a:r>
              <a:rPr lang="en-US" dirty="0" err="1"/>
              <a:t>kanaal</a:t>
            </a:r>
            <a:r>
              <a:rPr lang="en-US" dirty="0"/>
              <a:t> met 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begin(baudrate)</a:t>
            </a:r>
            <a:endParaRPr lang="en-US" dirty="0"/>
          </a:p>
          <a:p>
            <a:r>
              <a:rPr lang="en-US" dirty="0" err="1"/>
              <a:t>Verzenden</a:t>
            </a:r>
            <a:r>
              <a:rPr lang="en-US" dirty="0"/>
              <a:t> van data over </a:t>
            </a:r>
            <a:r>
              <a:rPr lang="en-US" dirty="0" err="1"/>
              <a:t>seriaal</a:t>
            </a:r>
            <a:r>
              <a:rPr lang="en-US" dirty="0"/>
              <a:t> </a:t>
            </a:r>
            <a:r>
              <a:rPr lang="en-US" dirty="0" err="1"/>
              <a:t>kanaal</a:t>
            </a:r>
            <a:r>
              <a:rPr lang="en-US" dirty="0"/>
              <a:t> met 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println(string)</a:t>
            </a:r>
          </a:p>
          <a:p>
            <a:endParaRPr lang="en-US" dirty="0"/>
          </a:p>
        </p:txBody>
      </p:sp>
      <p:cxnSp>
        <p:nvCxnSpPr>
          <p:cNvPr id="5" name="Straight Connector 7"/>
          <p:cNvCxnSpPr/>
          <p:nvPr/>
        </p:nvCxnSpPr>
        <p:spPr>
          <a:xfrm flipV="1">
            <a:off x="8544272" y="2307798"/>
            <a:ext cx="0" cy="6171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"/>
          <p:cNvSpPr txBox="1"/>
          <p:nvPr/>
        </p:nvSpPr>
        <p:spPr>
          <a:xfrm>
            <a:off x="6695366" y="2899269"/>
            <a:ext cx="369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dirty="0">
                <a:latin typeface="Open Sans" charset="0"/>
                <a:ea typeface="Open Sans" charset="0"/>
                <a:cs typeface="Open Sans" charset="0"/>
              </a:rPr>
              <a:t>Array van characters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540000" y="4421823"/>
            <a:ext cx="11652000" cy="7457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7408" y="4566380"/>
            <a:ext cx="6192688" cy="8548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Serial</a:t>
            </a:r>
            <a:r>
              <a:rPr lang="en-US" dirty="0" err="1">
                <a:solidFill>
                  <a:srgbClr val="E8E2B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E0E2E4"/>
                </a:solidFill>
                <a:latin typeface="Courier New" panose="02070309020205020404" pitchFamily="49" charset="0"/>
              </a:rPr>
              <a:t>println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EC7600"/>
                </a:solidFill>
                <a:latin typeface="Courier New" panose="02070309020205020404" pitchFamily="49" charset="0"/>
              </a:rPr>
              <a:t>"Hello world!"</a:t>
            </a:r>
            <a:r>
              <a:rPr lang="en-US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endParaRPr lang="nl-BE" dirty="0"/>
          </a:p>
        </p:txBody>
      </p:sp>
      <p:sp>
        <p:nvSpPr>
          <p:cNvPr id="9" name="Rechthoek 2">
            <a:extLst>
              <a:ext uri="{FF2B5EF4-FFF2-40B4-BE49-F238E27FC236}">
                <a16:creationId xmlns:a16="http://schemas.microsoft.com/office/drawing/2014/main" id="{EA766092-04DC-4BB1-B4BE-0AC99BEE0A3D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22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777999"/>
            <a:ext cx="12192000" cy="108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World!</a:t>
            </a:r>
          </a:p>
        </p:txBody>
      </p:sp>
      <p:sp>
        <p:nvSpPr>
          <p:cNvPr id="4" name="Rectangle 5"/>
          <p:cNvSpPr/>
          <p:nvPr/>
        </p:nvSpPr>
        <p:spPr>
          <a:xfrm>
            <a:off x="540000" y="1484783"/>
            <a:ext cx="11652000" cy="2499841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7408" y="1772816"/>
            <a:ext cx="11154592" cy="4464496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setup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(){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Serial</a:t>
            </a:r>
            <a:r>
              <a:rPr lang="en-US" sz="2000" dirty="0" err="1">
                <a:solidFill>
                  <a:srgbClr val="E8E2B7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begin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CD22"/>
                </a:solidFill>
                <a:latin typeface="Courier New" panose="02070309020205020404" pitchFamily="49" charset="0"/>
              </a:rPr>
              <a:t>9600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Serial</a:t>
            </a:r>
            <a:r>
              <a:rPr lang="en-US" sz="2000" dirty="0" err="1">
                <a:solidFill>
                  <a:srgbClr val="E8E2B7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EC7600"/>
                </a:solidFill>
                <a:latin typeface="Courier New" panose="02070309020205020404" pitchFamily="49" charset="0"/>
              </a:rPr>
              <a:t>"Hello world!"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E0E2E4"/>
                </a:solidFill>
                <a:latin typeface="Courier New" panose="02070309020205020404" pitchFamily="49" charset="0"/>
              </a:rPr>
              <a:t> loop</a:t>
            </a:r>
            <a:r>
              <a:rPr lang="en-US" sz="2000" dirty="0">
                <a:solidFill>
                  <a:srgbClr val="E8E2B7"/>
                </a:solidFill>
                <a:latin typeface="Courier New" panose="02070309020205020404" pitchFamily="49" charset="0"/>
              </a:rPr>
              <a:t>(){}</a:t>
            </a:r>
            <a:endParaRPr lang="en-US" sz="2000" dirty="0"/>
          </a:p>
          <a:p>
            <a:pPr marL="0" indent="0">
              <a:buNone/>
            </a:pPr>
            <a:endParaRPr lang="en-US" sz="2000" dirty="0">
              <a:effectLst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165123" y="4992851"/>
            <a:ext cx="6412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11140" y="4808185"/>
            <a:ext cx="405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Resultaat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bekijken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via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seriële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monitor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1200" y="4123442"/>
            <a:ext cx="6502400" cy="85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4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/>
        </p:nvSpPr>
        <p:spPr>
          <a:xfrm>
            <a:off x="8688288" y="1303138"/>
            <a:ext cx="2088232" cy="486071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 serial: data lezen</a:t>
            </a:r>
            <a:endParaRPr lang="en-US" dirty="0"/>
          </a:p>
        </p:txBody>
      </p:sp>
      <p:sp>
        <p:nvSpPr>
          <p:cNvPr id="7" name="Rectangle 5"/>
          <p:cNvSpPr/>
          <p:nvPr/>
        </p:nvSpPr>
        <p:spPr>
          <a:xfrm>
            <a:off x="540000" y="3466740"/>
            <a:ext cx="11652000" cy="7457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7408" y="3611297"/>
            <a:ext cx="6192688" cy="8548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Serial.available();</a:t>
            </a:r>
            <a:endParaRPr lang="nl-BE" dirty="0"/>
          </a:p>
        </p:txBody>
      </p:sp>
      <p:sp>
        <p:nvSpPr>
          <p:cNvPr id="9" name="Rectangle 9"/>
          <p:cNvSpPr/>
          <p:nvPr/>
        </p:nvSpPr>
        <p:spPr>
          <a:xfrm>
            <a:off x="7680176" y="1786535"/>
            <a:ext cx="1224136" cy="486071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540000" y="1359016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Kijk</a:t>
            </a:r>
            <a:r>
              <a:rPr lang="en-US" dirty="0"/>
              <a:t> </a:t>
            </a:r>
            <a:r>
              <a:rPr lang="en-US" dirty="0" err="1"/>
              <a:t>hoeveel</a:t>
            </a:r>
            <a:r>
              <a:rPr lang="en-US" dirty="0"/>
              <a:t> bytes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beschikbaar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inlezen</a:t>
            </a:r>
            <a:r>
              <a:rPr lang="en-US" dirty="0"/>
              <a:t> met 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available()</a:t>
            </a:r>
          </a:p>
          <a:p>
            <a:r>
              <a:rPr lang="en-US" dirty="0" err="1"/>
              <a:t>Ontvangen</a:t>
            </a:r>
            <a:r>
              <a:rPr lang="en-US" dirty="0"/>
              <a:t> van data over het </a:t>
            </a:r>
            <a:r>
              <a:rPr lang="en-US" dirty="0" err="1"/>
              <a:t>serieel</a:t>
            </a:r>
            <a:r>
              <a:rPr lang="en-US" dirty="0"/>
              <a:t> </a:t>
            </a:r>
            <a:r>
              <a:rPr lang="en-US" dirty="0" err="1"/>
              <a:t>kanaal</a:t>
            </a:r>
            <a:r>
              <a:rPr lang="en-US" dirty="0"/>
              <a:t> met </a:t>
            </a:r>
            <a:r>
              <a:rPr lang="nl-BE" dirty="0" err="1">
                <a:latin typeface="Courier" charset="0"/>
                <a:ea typeface="Courier" charset="0"/>
                <a:cs typeface="Courier" charset="0"/>
              </a:rPr>
              <a:t>read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/>
          </a:p>
        </p:txBody>
      </p:sp>
      <p:sp>
        <p:nvSpPr>
          <p:cNvPr id="11" name="Rectangle 5"/>
          <p:cNvSpPr/>
          <p:nvPr/>
        </p:nvSpPr>
        <p:spPr>
          <a:xfrm>
            <a:off x="540000" y="4421823"/>
            <a:ext cx="11652000" cy="7457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7408" y="4566380"/>
            <a:ext cx="6192688" cy="8548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dirty="0">
                <a:solidFill>
                  <a:srgbClr val="E0E2E4"/>
                </a:solidFill>
                <a:latin typeface="Courier New" panose="02070309020205020404" pitchFamily="49" charset="0"/>
              </a:rPr>
              <a:t>Serial.read();</a:t>
            </a:r>
            <a:endParaRPr lang="nl-BE" dirty="0"/>
          </a:p>
        </p:txBody>
      </p:sp>
      <p:sp>
        <p:nvSpPr>
          <p:cNvPr id="13" name="Rechthoek 2">
            <a:extLst>
              <a:ext uri="{FF2B5EF4-FFF2-40B4-BE49-F238E27FC236}">
                <a16:creationId xmlns:a16="http://schemas.microsoft.com/office/drawing/2014/main" id="{6A97F105-7203-4913-8B81-9E29B6C69DBF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0532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/>
          <p:nvPr/>
        </p:nvSpPr>
        <p:spPr>
          <a:xfrm>
            <a:off x="5951984" y="2168236"/>
            <a:ext cx="3816424" cy="486071"/>
          </a:xfrm>
          <a:prstGeom prst="rect">
            <a:avLst/>
          </a:prstGeom>
          <a:solidFill>
            <a:srgbClr val="FFFC05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 </a:t>
            </a:r>
            <a:r>
              <a:rPr lang="nl-BE" dirty="0" err="1"/>
              <a:t>Serial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Identieke functies aan hardware </a:t>
            </a:r>
            <a:r>
              <a:rPr lang="nl-BE" dirty="0" err="1"/>
              <a:t>serial</a:t>
            </a:r>
            <a:endParaRPr lang="nl-BE" dirty="0"/>
          </a:p>
          <a:p>
            <a:r>
              <a:rPr lang="nl-BE" dirty="0"/>
              <a:t>Bibliotheek niet standaard geüpload</a:t>
            </a:r>
          </a:p>
          <a:p>
            <a:pPr lvl="1"/>
            <a:r>
              <a:rPr lang="nl-BE" dirty="0"/>
              <a:t>Includeren van de bibliotheek via 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nl-BE" dirty="0" err="1">
                <a:latin typeface="Courier" charset="0"/>
                <a:ea typeface="Courier" charset="0"/>
                <a:cs typeface="Courier" charset="0"/>
              </a:rPr>
              <a:t>include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 &lt;</a:t>
            </a:r>
            <a:r>
              <a:rPr lang="nl-BE" dirty="0" err="1">
                <a:latin typeface="Courier" charset="0"/>
                <a:ea typeface="Courier" charset="0"/>
                <a:cs typeface="Courier" charset="0"/>
              </a:rPr>
              <a:t>library.h</a:t>
            </a:r>
            <a:r>
              <a:rPr lang="nl-BE" dirty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/>
          </a:p>
          <a:p>
            <a:endParaRPr lang="nl-BE" dirty="0"/>
          </a:p>
        </p:txBody>
      </p:sp>
      <p:sp>
        <p:nvSpPr>
          <p:cNvPr id="4" name="Rectangle 5"/>
          <p:cNvSpPr/>
          <p:nvPr/>
        </p:nvSpPr>
        <p:spPr>
          <a:xfrm>
            <a:off x="540000" y="4421823"/>
            <a:ext cx="11652000" cy="74574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7408" y="4566380"/>
            <a:ext cx="6192688" cy="8548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A082BD"/>
                </a:solidFill>
                <a:latin typeface="Courier New" panose="02070309020205020404" pitchFamily="49" charset="0"/>
              </a:rPr>
              <a:t>#include &lt;</a:t>
            </a:r>
            <a:r>
              <a:rPr lang="en-US" dirty="0" err="1">
                <a:solidFill>
                  <a:srgbClr val="A082BD"/>
                </a:solidFill>
                <a:latin typeface="Courier New" panose="02070309020205020404" pitchFamily="49" charset="0"/>
              </a:rPr>
              <a:t>SoftwareSerial.h</a:t>
            </a:r>
            <a:r>
              <a:rPr lang="en-US" dirty="0">
                <a:solidFill>
                  <a:srgbClr val="A082BD"/>
                </a:solidFill>
                <a:latin typeface="Courier New" panose="02070309020205020404" pitchFamily="49" charset="0"/>
              </a:rPr>
              <a:t>&gt;</a:t>
            </a:r>
            <a:endParaRPr lang="en-US" dirty="0">
              <a:effectLst/>
            </a:endParaRPr>
          </a:p>
        </p:txBody>
      </p:sp>
      <p:cxnSp>
        <p:nvCxnSpPr>
          <p:cNvPr id="7" name="Straight Connector 7"/>
          <p:cNvCxnSpPr/>
          <p:nvPr/>
        </p:nvCxnSpPr>
        <p:spPr>
          <a:xfrm flipV="1">
            <a:off x="8760296" y="2654307"/>
            <a:ext cx="0" cy="7746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/>
          <p:cNvSpPr txBox="1"/>
          <p:nvPr/>
        </p:nvSpPr>
        <p:spPr>
          <a:xfrm>
            <a:off x="6271421" y="3478466"/>
            <a:ext cx="497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dirty="0">
                <a:latin typeface="Open Sans" charset="0"/>
                <a:ea typeface="Open Sans" charset="0"/>
                <a:cs typeface="Open Sans" charset="0"/>
              </a:rPr>
              <a:t>Header file van de bibliotheek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hthoek 2">
            <a:extLst>
              <a:ext uri="{FF2B5EF4-FFF2-40B4-BE49-F238E27FC236}">
                <a16:creationId xmlns:a16="http://schemas.microsoft.com/office/drawing/2014/main" id="{8952CACF-A8DE-4900-B353-4E26D30CA87A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7471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3862800" y="2831701"/>
            <a:ext cx="8329200" cy="30038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Inleiding </a:t>
            </a:r>
            <a:r>
              <a:rPr lang="nl-NL" sz="32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Arduino</a:t>
            </a: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: Blink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Drukknop</a:t>
            </a:r>
            <a:endParaRPr lang="nl-NL" sz="4400" dirty="0">
              <a:solidFill>
                <a:schemeClr val="accent3">
                  <a:lumMod val="60000"/>
                  <a:lumOff val="4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PWM en motorsturing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Libraries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nl-NL" sz="4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Bluetooth robot</a:t>
            </a:r>
            <a:endParaRPr lang="nl-NL" sz="32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8536A680-26E2-414D-933D-52D6412A5517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9240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Bluetooth gestuurde robot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b="27540"/>
          <a:stretch/>
        </p:blipFill>
        <p:spPr>
          <a:xfrm>
            <a:off x="2567608" y="2511987"/>
            <a:ext cx="2880321" cy="209404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915126"/>
            <a:ext cx="1409576" cy="140957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b="27540"/>
          <a:stretch/>
        </p:blipFill>
        <p:spPr>
          <a:xfrm>
            <a:off x="6168008" y="2531069"/>
            <a:ext cx="2880321" cy="2094045"/>
          </a:xfrm>
          <a:prstGeom prst="rect">
            <a:avLst/>
          </a:prstGeom>
        </p:spPr>
      </p:pic>
      <p:pic>
        <p:nvPicPr>
          <p:cNvPr id="8" name="Afbeelding 7" descr="car-fla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985050"/>
            <a:ext cx="1409576" cy="1409576"/>
          </a:xfrm>
          <a:prstGeom prst="rect">
            <a:avLst/>
          </a:prstGeom>
        </p:spPr>
      </p:pic>
      <p:cxnSp>
        <p:nvCxnSpPr>
          <p:cNvPr id="9" name="Straight Connector 7"/>
          <p:cNvCxnSpPr>
            <a:endCxn id="5" idx="3"/>
          </p:cNvCxnSpPr>
          <p:nvPr/>
        </p:nvCxnSpPr>
        <p:spPr>
          <a:xfrm flipH="1">
            <a:off x="2897064" y="3619914"/>
            <a:ext cx="4626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H="1">
            <a:off x="8337176" y="3667093"/>
            <a:ext cx="351112" cy="36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/>
          <p:cNvCxnSpPr/>
          <p:nvPr/>
        </p:nvCxnSpPr>
        <p:spPr>
          <a:xfrm>
            <a:off x="5025941" y="3597169"/>
            <a:ext cx="1656184" cy="0"/>
          </a:xfrm>
          <a:prstGeom prst="straightConnector1">
            <a:avLst/>
          </a:prstGeom>
          <a:ln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hoek 2">
            <a:extLst>
              <a:ext uri="{FF2B5EF4-FFF2-40B4-BE49-F238E27FC236}">
                <a16:creationId xmlns:a16="http://schemas.microsoft.com/office/drawing/2014/main" id="{7D8B344F-B930-4FCE-B783-99E6D8C40117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07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63084" y="4288473"/>
            <a:ext cx="2410646" cy="10391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31000" y="2461927"/>
            <a:ext cx="3537408" cy="648072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</a:t>
            </a:r>
            <a:r>
              <a:rPr lang="nl-BE" dirty="0" err="1"/>
              <a:t>Uno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472" y="2482332"/>
            <a:ext cx="9361040" cy="2034066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“General purpose </a:t>
            </a:r>
            <a:r>
              <a:rPr lang="en-US" sz="4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microcontroller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programming and prototyping platform”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7408" y="4023239"/>
            <a:ext cx="7783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CMU Serif Roman" charset="0"/>
                <a:ea typeface="CMU Serif Roman" charset="0"/>
                <a:cs typeface="CMU Serif Roman" charset="0"/>
              </a:rPr>
              <a:t>“A is a small computer on a single I.C. containing a processor core, memory, and programmable I/O peripherals.”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824192" y="3202412"/>
            <a:ext cx="0" cy="7306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624392" y="4293096"/>
            <a:ext cx="360040" cy="1152128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03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327E-76DC-4FC0-B43E-2C91972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Setup remote </a:t>
            </a:r>
            <a:r>
              <a:rPr lang="nl-BE" dirty="0" err="1"/>
              <a:t>and</a:t>
            </a:r>
            <a:r>
              <a:rPr lang="nl-BE" dirty="0"/>
              <a:t> robot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136F89EE-4C37-46FC-9C97-2C6DEF21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915126"/>
            <a:ext cx="1409576" cy="1409576"/>
          </a:xfrm>
          <a:prstGeom prst="rect">
            <a:avLst/>
          </a:prstGeom>
        </p:spPr>
      </p:pic>
      <p:pic>
        <p:nvPicPr>
          <p:cNvPr id="5" name="Afbeelding 7" descr="car-flat.png">
            <a:extLst>
              <a:ext uri="{FF2B5EF4-FFF2-40B4-BE49-F238E27FC236}">
                <a16:creationId xmlns:a16="http://schemas.microsoft.com/office/drawing/2014/main" id="{F9444CAD-55FA-43FF-91C7-FE99A6D36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985050"/>
            <a:ext cx="1409576" cy="1409576"/>
          </a:xfrm>
          <a:prstGeom prst="rect">
            <a:avLst/>
          </a:prstGeom>
        </p:spPr>
      </p:pic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4B91CE9E-73EC-4F58-A910-E0263EF749BB}"/>
              </a:ext>
            </a:extLst>
          </p:cNvPr>
          <p:cNvCxnSpPr/>
          <p:nvPr/>
        </p:nvCxnSpPr>
        <p:spPr>
          <a:xfrm flipH="1">
            <a:off x="8337176" y="3667093"/>
            <a:ext cx="351112" cy="36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DE46332E-6994-44BF-938E-4081E8A80A2B}"/>
              </a:ext>
            </a:extLst>
          </p:cNvPr>
          <p:cNvCxnSpPr/>
          <p:nvPr/>
        </p:nvCxnSpPr>
        <p:spPr>
          <a:xfrm flipH="1">
            <a:off x="2897064" y="3663438"/>
            <a:ext cx="351112" cy="36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4BC3FB-D19C-4EE7-B9C2-7721E6E00C25}"/>
              </a:ext>
            </a:extLst>
          </p:cNvPr>
          <p:cNvCxnSpPr>
            <a:cxnSpLocks/>
          </p:cNvCxnSpPr>
          <p:nvPr/>
        </p:nvCxnSpPr>
        <p:spPr>
          <a:xfrm>
            <a:off x="3248176" y="3068960"/>
            <a:ext cx="0" cy="11521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64BC4F-3E69-4DE1-8EA0-BF7623470201}"/>
              </a:ext>
            </a:extLst>
          </p:cNvPr>
          <p:cNvCxnSpPr>
            <a:cxnSpLocks/>
          </p:cNvCxnSpPr>
          <p:nvPr/>
        </p:nvCxnSpPr>
        <p:spPr>
          <a:xfrm>
            <a:off x="8337176" y="3068960"/>
            <a:ext cx="0" cy="11521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7">
            <a:extLst>
              <a:ext uri="{FF2B5EF4-FFF2-40B4-BE49-F238E27FC236}">
                <a16:creationId xmlns:a16="http://schemas.microsoft.com/office/drawing/2014/main" id="{07BAB163-7A4E-4C88-A219-18503576D26B}"/>
              </a:ext>
            </a:extLst>
          </p:cNvPr>
          <p:cNvCxnSpPr>
            <a:cxnSpLocks/>
          </p:cNvCxnSpPr>
          <p:nvPr/>
        </p:nvCxnSpPr>
        <p:spPr>
          <a:xfrm flipH="1">
            <a:off x="3248025" y="3065305"/>
            <a:ext cx="341015" cy="174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7">
            <a:extLst>
              <a:ext uri="{FF2B5EF4-FFF2-40B4-BE49-F238E27FC236}">
                <a16:creationId xmlns:a16="http://schemas.microsoft.com/office/drawing/2014/main" id="{C0FD1226-F332-4A98-878F-C9E399AD743D}"/>
              </a:ext>
            </a:extLst>
          </p:cNvPr>
          <p:cNvCxnSpPr>
            <a:cxnSpLocks/>
          </p:cNvCxnSpPr>
          <p:nvPr/>
        </p:nvCxnSpPr>
        <p:spPr>
          <a:xfrm flipH="1">
            <a:off x="3244881" y="4221088"/>
            <a:ext cx="364658" cy="3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5">
            <a:extLst>
              <a:ext uri="{FF2B5EF4-FFF2-40B4-BE49-F238E27FC236}">
                <a16:creationId xmlns:a16="http://schemas.microsoft.com/office/drawing/2014/main" id="{E5DB4E13-A742-4780-9B7E-3729F4D885AC}"/>
              </a:ext>
            </a:extLst>
          </p:cNvPr>
          <p:cNvSpPr/>
          <p:nvPr/>
        </p:nvSpPr>
        <p:spPr>
          <a:xfrm>
            <a:off x="3576796" y="2780928"/>
            <a:ext cx="4409245" cy="600751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B667D75-C6EC-419E-AD89-504B21676A15}"/>
              </a:ext>
            </a:extLst>
          </p:cNvPr>
          <p:cNvSpPr txBox="1">
            <a:spLocks/>
          </p:cNvSpPr>
          <p:nvPr/>
        </p:nvSpPr>
        <p:spPr>
          <a:xfrm>
            <a:off x="3767905" y="2780928"/>
            <a:ext cx="4049544" cy="59900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BE" sz="2000" dirty="0">
                <a:solidFill>
                  <a:srgbClr val="E0E2E4"/>
                </a:solidFill>
                <a:latin typeface="Courier New" panose="02070309020205020404" pitchFamily="49" charset="0"/>
              </a:rPr>
              <a:t>remote/</a:t>
            </a:r>
            <a:r>
              <a:rPr lang="nl-BE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robot.begin</a:t>
            </a:r>
            <a:r>
              <a:rPr lang="nl-BE" sz="2000" dirty="0">
                <a:solidFill>
                  <a:srgbClr val="E0E2E4"/>
                </a:solidFill>
                <a:latin typeface="Courier New" panose="02070309020205020404" pitchFamily="49" charset="0"/>
              </a:rPr>
              <a:t>()</a:t>
            </a:r>
            <a:endParaRPr lang="nl-BE" sz="2000" dirty="0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DF2F311D-8A5B-45AE-B364-4617F20D8834}"/>
              </a:ext>
            </a:extLst>
          </p:cNvPr>
          <p:cNvSpPr/>
          <p:nvPr/>
        </p:nvSpPr>
        <p:spPr>
          <a:xfrm>
            <a:off x="3605366" y="3933056"/>
            <a:ext cx="4380677" cy="600751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A32622-9939-4225-8B4D-65B6828A8DC0}"/>
              </a:ext>
            </a:extLst>
          </p:cNvPr>
          <p:cNvSpPr txBox="1">
            <a:spLocks/>
          </p:cNvSpPr>
          <p:nvPr/>
        </p:nvSpPr>
        <p:spPr>
          <a:xfrm>
            <a:off x="3796474" y="3940084"/>
            <a:ext cx="4020975" cy="59900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BE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bluetooth.begin</a:t>
            </a:r>
            <a:endParaRPr lang="nl-BE" sz="2000" dirty="0"/>
          </a:p>
        </p:txBody>
      </p:sp>
      <p:cxnSp>
        <p:nvCxnSpPr>
          <p:cNvPr id="23" name="Straight Connector 7">
            <a:extLst>
              <a:ext uri="{FF2B5EF4-FFF2-40B4-BE49-F238E27FC236}">
                <a16:creationId xmlns:a16="http://schemas.microsoft.com/office/drawing/2014/main" id="{9809F5E4-EE09-428C-8121-F860EF35CCFF}"/>
              </a:ext>
            </a:extLst>
          </p:cNvPr>
          <p:cNvCxnSpPr>
            <a:cxnSpLocks/>
          </p:cNvCxnSpPr>
          <p:nvPr/>
        </p:nvCxnSpPr>
        <p:spPr>
          <a:xfrm flipH="1">
            <a:off x="7986043" y="4225168"/>
            <a:ext cx="351111" cy="3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">
            <a:extLst>
              <a:ext uri="{FF2B5EF4-FFF2-40B4-BE49-F238E27FC236}">
                <a16:creationId xmlns:a16="http://schemas.microsoft.com/office/drawing/2014/main" id="{C8F8574D-4FF1-4BF0-BF83-06395C7B58B4}"/>
              </a:ext>
            </a:extLst>
          </p:cNvPr>
          <p:cNvCxnSpPr>
            <a:cxnSpLocks/>
          </p:cNvCxnSpPr>
          <p:nvPr/>
        </p:nvCxnSpPr>
        <p:spPr>
          <a:xfrm flipH="1">
            <a:off x="7991090" y="3076084"/>
            <a:ext cx="341015" cy="174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">
            <a:extLst>
              <a:ext uri="{FF2B5EF4-FFF2-40B4-BE49-F238E27FC236}">
                <a16:creationId xmlns:a16="http://schemas.microsoft.com/office/drawing/2014/main" id="{CBB9B95C-6318-4CF2-AE91-D2DA23CA01AD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367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802C-8374-49A8-9237-DCB68DB5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Connect </a:t>
            </a:r>
            <a:r>
              <a:rPr lang="nl-BE" dirty="0" err="1"/>
              <a:t>the</a:t>
            </a:r>
            <a:r>
              <a:rPr lang="nl-BE" dirty="0"/>
              <a:t> bluetooth modules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4CB58BD-B73E-4C1F-A101-4458371D1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40"/>
          <a:stretch/>
        </p:blipFill>
        <p:spPr>
          <a:xfrm>
            <a:off x="2567608" y="2511987"/>
            <a:ext cx="2880321" cy="2094045"/>
          </a:xfrm>
          <a:prstGeom prst="rect">
            <a:avLst/>
          </a:prstGeom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2539996B-C451-42EB-9994-3D70CC23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40"/>
          <a:stretch/>
        </p:blipFill>
        <p:spPr>
          <a:xfrm>
            <a:off x="6240015" y="2531069"/>
            <a:ext cx="2880321" cy="2094045"/>
          </a:xfrm>
          <a:prstGeom prst="rect">
            <a:avLst/>
          </a:prstGeom>
        </p:spPr>
      </p:pic>
      <p:cxnSp>
        <p:nvCxnSpPr>
          <p:cNvPr id="6" name="Rechte verbindingslijn met pijl 20">
            <a:extLst>
              <a:ext uri="{FF2B5EF4-FFF2-40B4-BE49-F238E27FC236}">
                <a16:creationId xmlns:a16="http://schemas.microsoft.com/office/drawing/2014/main" id="{7B5F4B6E-1F5A-4DC9-B6EC-42225660711A}"/>
              </a:ext>
            </a:extLst>
          </p:cNvPr>
          <p:cNvCxnSpPr/>
          <p:nvPr/>
        </p:nvCxnSpPr>
        <p:spPr>
          <a:xfrm>
            <a:off x="5025941" y="3597169"/>
            <a:ext cx="1656184" cy="0"/>
          </a:xfrm>
          <a:prstGeom prst="straightConnector1">
            <a:avLst/>
          </a:prstGeom>
          <a:ln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EF1F2BA6-7FF7-4DCC-B088-95EAC0C65FD9}"/>
              </a:ext>
            </a:extLst>
          </p:cNvPr>
          <p:cNvSpPr txBox="1"/>
          <p:nvPr/>
        </p:nvSpPr>
        <p:spPr>
          <a:xfrm>
            <a:off x="3359696" y="1909624"/>
            <a:ext cx="497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dirty="0" err="1">
                <a:latin typeface="Open Sans" charset="0"/>
                <a:ea typeface="Open Sans" charset="0"/>
                <a:cs typeface="Open Sans" charset="0"/>
              </a:rPr>
              <a:t>Determine</a:t>
            </a:r>
            <a:r>
              <a:rPr lang="nl-BE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nl-BE" sz="24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nl-BE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nl-BE" sz="2400" dirty="0" err="1">
                <a:latin typeface="Open Sans" charset="0"/>
                <a:ea typeface="Open Sans" charset="0"/>
                <a:cs typeface="Open Sans" charset="0"/>
              </a:rPr>
              <a:t>address</a:t>
            </a:r>
            <a:r>
              <a:rPr lang="nl-BE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nl-BE" sz="24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nl-BE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nl-BE" sz="2400" dirty="0" err="1">
                <a:latin typeface="Open Sans" charset="0"/>
                <a:ea typeface="Open Sans" charset="0"/>
                <a:cs typeface="Open Sans" charset="0"/>
              </a:rPr>
              <a:t>connect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49DFC0-2E21-4534-94FB-DCADB85A11C9}"/>
              </a:ext>
            </a:extLst>
          </p:cNvPr>
          <p:cNvSpPr/>
          <p:nvPr/>
        </p:nvSpPr>
        <p:spPr>
          <a:xfrm>
            <a:off x="0" y="4663271"/>
            <a:ext cx="5807968" cy="565928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2FA27C-5278-4CF5-AFC0-663349F554E4}"/>
              </a:ext>
            </a:extLst>
          </p:cNvPr>
          <p:cNvSpPr txBox="1">
            <a:spLocks/>
          </p:cNvSpPr>
          <p:nvPr/>
        </p:nvSpPr>
        <p:spPr>
          <a:xfrm>
            <a:off x="976396" y="4663270"/>
            <a:ext cx="4687555" cy="56593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nl-BE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bluetooth.viewSettings</a:t>
            </a:r>
            <a:r>
              <a:rPr lang="nl-BE" sz="2000" dirty="0">
                <a:solidFill>
                  <a:srgbClr val="E0E2E4"/>
                </a:solidFill>
                <a:latin typeface="Courier New" panose="02070309020205020404" pitchFamily="49" charset="0"/>
              </a:rPr>
              <a:t>()</a:t>
            </a:r>
            <a:endParaRPr lang="nl-BE" sz="20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24D37DF-DE4B-405B-BF5A-EF9EB2191433}"/>
              </a:ext>
            </a:extLst>
          </p:cNvPr>
          <p:cNvSpPr/>
          <p:nvPr/>
        </p:nvSpPr>
        <p:spPr>
          <a:xfrm>
            <a:off x="6096000" y="4663271"/>
            <a:ext cx="6145596" cy="565929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5291EC-32D2-4A47-A6A7-F5986C9CB095}"/>
              </a:ext>
            </a:extLst>
          </p:cNvPr>
          <p:cNvSpPr txBox="1">
            <a:spLocks/>
          </p:cNvSpPr>
          <p:nvPr/>
        </p:nvSpPr>
        <p:spPr>
          <a:xfrm>
            <a:off x="6240014" y="4663272"/>
            <a:ext cx="6192689" cy="56592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bluetooth.begin</a:t>
            </a:r>
            <a:r>
              <a:rPr lang="nl-BE" sz="2000" dirty="0">
                <a:solidFill>
                  <a:srgbClr val="E0E2E4"/>
                </a:solidFill>
                <a:latin typeface="Courier New" panose="02070309020205020404" pitchFamily="49" charset="0"/>
              </a:rPr>
              <a:t>(master, </a:t>
            </a:r>
            <a:r>
              <a:rPr lang="nl-BE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address</a:t>
            </a:r>
            <a:r>
              <a:rPr lang="nl-BE" sz="2000" dirty="0">
                <a:solidFill>
                  <a:srgbClr val="E0E2E4"/>
                </a:solidFill>
                <a:latin typeface="Courier New" panose="02070309020205020404" pitchFamily="49" charset="0"/>
              </a:rPr>
              <a:t>)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7468214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E2A9-5BA5-43BE-A051-01FD4DBD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Read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analogue</a:t>
            </a:r>
            <a:r>
              <a:rPr lang="nl-BE" dirty="0"/>
              <a:t> stick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send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C0BE6B0-4A5C-4A7F-AF1C-86E81A518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40"/>
          <a:stretch/>
        </p:blipFill>
        <p:spPr>
          <a:xfrm>
            <a:off x="2567608" y="2511987"/>
            <a:ext cx="2880321" cy="209404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DCE2641-286F-44EE-A846-C14DE3A1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915126"/>
            <a:ext cx="1409576" cy="1409576"/>
          </a:xfrm>
          <a:prstGeom prst="rect">
            <a:avLst/>
          </a:prstGeom>
        </p:spPr>
      </p:pic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8CF54A3E-AE61-4DF1-92AF-5074F395768B}"/>
              </a:ext>
            </a:extLst>
          </p:cNvPr>
          <p:cNvCxnSpPr>
            <a:endCxn id="5" idx="3"/>
          </p:cNvCxnSpPr>
          <p:nvPr/>
        </p:nvCxnSpPr>
        <p:spPr>
          <a:xfrm flipH="1">
            <a:off x="2897064" y="3619914"/>
            <a:ext cx="4626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B245261C-8140-47E1-90B9-58469067F6A7}"/>
              </a:ext>
            </a:extLst>
          </p:cNvPr>
          <p:cNvCxnSpPr/>
          <p:nvPr/>
        </p:nvCxnSpPr>
        <p:spPr>
          <a:xfrm flipH="1">
            <a:off x="4704007" y="3629613"/>
            <a:ext cx="351112" cy="36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ABEA84-295F-43C5-A17D-15EC670E7C11}"/>
              </a:ext>
            </a:extLst>
          </p:cNvPr>
          <p:cNvCxnSpPr>
            <a:cxnSpLocks/>
          </p:cNvCxnSpPr>
          <p:nvPr/>
        </p:nvCxnSpPr>
        <p:spPr>
          <a:xfrm>
            <a:off x="5055119" y="3035135"/>
            <a:ext cx="0" cy="11521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C8EA000-BFBC-4CE3-89D4-E09FFD77FA51}"/>
              </a:ext>
            </a:extLst>
          </p:cNvPr>
          <p:cNvCxnSpPr>
            <a:cxnSpLocks/>
          </p:cNvCxnSpPr>
          <p:nvPr/>
        </p:nvCxnSpPr>
        <p:spPr>
          <a:xfrm flipH="1">
            <a:off x="5054968" y="3031480"/>
            <a:ext cx="341015" cy="174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516F4F15-F5F3-4056-9395-75559859C737}"/>
              </a:ext>
            </a:extLst>
          </p:cNvPr>
          <p:cNvCxnSpPr>
            <a:cxnSpLocks/>
          </p:cNvCxnSpPr>
          <p:nvPr/>
        </p:nvCxnSpPr>
        <p:spPr>
          <a:xfrm flipH="1">
            <a:off x="5051824" y="4187263"/>
            <a:ext cx="364658" cy="3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>
            <a:extLst>
              <a:ext uri="{FF2B5EF4-FFF2-40B4-BE49-F238E27FC236}">
                <a16:creationId xmlns:a16="http://schemas.microsoft.com/office/drawing/2014/main" id="{D8615491-4580-4671-8968-CA37914B743A}"/>
              </a:ext>
            </a:extLst>
          </p:cNvPr>
          <p:cNvSpPr/>
          <p:nvPr/>
        </p:nvSpPr>
        <p:spPr>
          <a:xfrm>
            <a:off x="5383739" y="2808110"/>
            <a:ext cx="5032741" cy="463394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6CCF3C1-3135-4784-B89A-011E59551A06}"/>
              </a:ext>
            </a:extLst>
          </p:cNvPr>
          <p:cNvSpPr txBox="1">
            <a:spLocks/>
          </p:cNvSpPr>
          <p:nvPr/>
        </p:nvSpPr>
        <p:spPr>
          <a:xfrm>
            <a:off x="5591944" y="2808111"/>
            <a:ext cx="4218138" cy="46339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Remote.readDirections</a:t>
            </a:r>
            <a:r>
              <a:rPr lang="nl-BE" sz="2000" dirty="0">
                <a:solidFill>
                  <a:srgbClr val="E0E2E4"/>
                </a:solidFill>
                <a:latin typeface="Courier New" panose="02070309020205020404" pitchFamily="49" charset="0"/>
              </a:rPr>
              <a:t>()</a:t>
            </a:r>
            <a:endParaRPr lang="nl-BE" sz="2000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629BE5DC-2DCF-4E28-8FBD-36C54231C0B7}"/>
              </a:ext>
            </a:extLst>
          </p:cNvPr>
          <p:cNvSpPr/>
          <p:nvPr/>
        </p:nvSpPr>
        <p:spPr>
          <a:xfrm>
            <a:off x="5412309" y="3967266"/>
            <a:ext cx="5004171" cy="463394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812BDB0-1317-4A1C-A3C9-1632AAD5BDFF}"/>
              </a:ext>
            </a:extLst>
          </p:cNvPr>
          <p:cNvSpPr txBox="1">
            <a:spLocks/>
          </p:cNvSpPr>
          <p:nvPr/>
        </p:nvSpPr>
        <p:spPr>
          <a:xfrm>
            <a:off x="5591945" y="3967265"/>
            <a:ext cx="4824536" cy="46339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Bluetooth.sendDirections</a:t>
            </a:r>
            <a:r>
              <a:rPr lang="nl-BE" sz="2000" dirty="0">
                <a:solidFill>
                  <a:srgbClr val="E0E2E4"/>
                </a:solidFill>
                <a:latin typeface="Courier New" panose="02070309020205020404" pitchFamily="49" charset="0"/>
              </a:rPr>
              <a:t>()</a:t>
            </a:r>
            <a:endParaRPr lang="nl-BE" sz="2000" dirty="0"/>
          </a:p>
        </p:txBody>
      </p:sp>
      <p:sp>
        <p:nvSpPr>
          <p:cNvPr id="15" name="Rechthoek 2">
            <a:extLst>
              <a:ext uri="{FF2B5EF4-FFF2-40B4-BE49-F238E27FC236}">
                <a16:creationId xmlns:a16="http://schemas.microsoft.com/office/drawing/2014/main" id="{E5C3657D-D62F-4937-B1DC-11E0B65715E4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8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4EFC-3B10-4612-9B0E-ABAF4894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Receive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drive robot</a:t>
            </a:r>
          </a:p>
        </p:txBody>
      </p:sp>
      <p:pic>
        <p:nvPicPr>
          <p:cNvPr id="4" name="Afbeelding 5">
            <a:extLst>
              <a:ext uri="{FF2B5EF4-FFF2-40B4-BE49-F238E27FC236}">
                <a16:creationId xmlns:a16="http://schemas.microsoft.com/office/drawing/2014/main" id="{206E0282-9A15-4A64-A740-C034DD93C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40"/>
          <a:stretch/>
        </p:blipFill>
        <p:spPr>
          <a:xfrm>
            <a:off x="6168008" y="2531069"/>
            <a:ext cx="2880321" cy="2094045"/>
          </a:xfrm>
          <a:prstGeom prst="rect">
            <a:avLst/>
          </a:prstGeom>
        </p:spPr>
      </p:pic>
      <p:pic>
        <p:nvPicPr>
          <p:cNvPr id="5" name="Afbeelding 7" descr="car-flat.png">
            <a:extLst>
              <a:ext uri="{FF2B5EF4-FFF2-40B4-BE49-F238E27FC236}">
                <a16:creationId xmlns:a16="http://schemas.microsoft.com/office/drawing/2014/main" id="{C572DFE7-A17C-44CB-9799-456D56331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985050"/>
            <a:ext cx="1409576" cy="1409576"/>
          </a:xfrm>
          <a:prstGeom prst="rect">
            <a:avLst/>
          </a:prstGeom>
        </p:spPr>
      </p:pic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7215044F-B560-489A-BA37-132924DFF547}"/>
              </a:ext>
            </a:extLst>
          </p:cNvPr>
          <p:cNvCxnSpPr/>
          <p:nvPr/>
        </p:nvCxnSpPr>
        <p:spPr>
          <a:xfrm flipH="1">
            <a:off x="8337176" y="3667093"/>
            <a:ext cx="351112" cy="36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69152926-3A07-4BA8-BB80-876FF8E19B88}"/>
              </a:ext>
            </a:extLst>
          </p:cNvPr>
          <p:cNvCxnSpPr/>
          <p:nvPr/>
        </p:nvCxnSpPr>
        <p:spPr>
          <a:xfrm flipH="1">
            <a:off x="6550368" y="3670748"/>
            <a:ext cx="351112" cy="36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8EB176-932F-4099-BDD5-9DB81940934E}"/>
              </a:ext>
            </a:extLst>
          </p:cNvPr>
          <p:cNvCxnSpPr>
            <a:cxnSpLocks/>
          </p:cNvCxnSpPr>
          <p:nvPr/>
        </p:nvCxnSpPr>
        <p:spPr>
          <a:xfrm>
            <a:off x="6550368" y="3064568"/>
            <a:ext cx="0" cy="11521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7046FC3-3846-430E-8F47-0DDE1D2D2B85}"/>
              </a:ext>
            </a:extLst>
          </p:cNvPr>
          <p:cNvCxnSpPr>
            <a:cxnSpLocks/>
          </p:cNvCxnSpPr>
          <p:nvPr/>
        </p:nvCxnSpPr>
        <p:spPr>
          <a:xfrm flipH="1">
            <a:off x="6209352" y="3064568"/>
            <a:ext cx="341015" cy="174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AB379921-27F3-407A-8EBD-6727F2634AAE}"/>
              </a:ext>
            </a:extLst>
          </p:cNvPr>
          <p:cNvCxnSpPr>
            <a:cxnSpLocks/>
          </p:cNvCxnSpPr>
          <p:nvPr/>
        </p:nvCxnSpPr>
        <p:spPr>
          <a:xfrm flipH="1">
            <a:off x="6197531" y="4216696"/>
            <a:ext cx="364658" cy="3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>
            <a:extLst>
              <a:ext uri="{FF2B5EF4-FFF2-40B4-BE49-F238E27FC236}">
                <a16:creationId xmlns:a16="http://schemas.microsoft.com/office/drawing/2014/main" id="{B23B8460-D82E-453A-A635-F1FD2C682450}"/>
              </a:ext>
            </a:extLst>
          </p:cNvPr>
          <p:cNvSpPr/>
          <p:nvPr/>
        </p:nvSpPr>
        <p:spPr>
          <a:xfrm>
            <a:off x="983438" y="2799913"/>
            <a:ext cx="5269035" cy="532800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C1DB5A-03EF-4275-865D-ECAC61E77A6F}"/>
              </a:ext>
            </a:extLst>
          </p:cNvPr>
          <p:cNvSpPr txBox="1">
            <a:spLocks/>
          </p:cNvSpPr>
          <p:nvPr/>
        </p:nvSpPr>
        <p:spPr>
          <a:xfrm>
            <a:off x="1127448" y="2799914"/>
            <a:ext cx="4587608" cy="532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Remote.readDirections</a:t>
            </a:r>
            <a:r>
              <a:rPr lang="nl-BE" sz="2000" dirty="0">
                <a:solidFill>
                  <a:srgbClr val="E0E2E4"/>
                </a:solidFill>
                <a:latin typeface="Courier New" panose="02070309020205020404" pitchFamily="49" charset="0"/>
              </a:rPr>
              <a:t>()</a:t>
            </a:r>
            <a:endParaRPr lang="nl-BE" sz="2000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E630D95-AECA-41F2-A01F-DC1746936241}"/>
              </a:ext>
            </a:extLst>
          </p:cNvPr>
          <p:cNvSpPr/>
          <p:nvPr/>
        </p:nvSpPr>
        <p:spPr>
          <a:xfrm>
            <a:off x="983438" y="3952825"/>
            <a:ext cx="5269036" cy="531198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AC73897-4736-4E39-B363-72080C5380A8}"/>
              </a:ext>
            </a:extLst>
          </p:cNvPr>
          <p:cNvSpPr txBox="1">
            <a:spLocks/>
          </p:cNvSpPr>
          <p:nvPr/>
        </p:nvSpPr>
        <p:spPr>
          <a:xfrm>
            <a:off x="1127448" y="3952826"/>
            <a:ext cx="4995805" cy="53119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sz="2000" dirty="0" err="1">
                <a:solidFill>
                  <a:srgbClr val="E0E2E4"/>
                </a:solidFill>
                <a:latin typeface="Courier New" panose="02070309020205020404" pitchFamily="49" charset="0"/>
              </a:rPr>
              <a:t>Bluetooth.sendDirections</a:t>
            </a:r>
            <a:r>
              <a:rPr lang="nl-BE" sz="2000" dirty="0">
                <a:solidFill>
                  <a:srgbClr val="E0E2E4"/>
                </a:solidFill>
                <a:latin typeface="Courier New" panose="02070309020205020404" pitchFamily="49" charset="0"/>
              </a:rPr>
              <a:t>()</a:t>
            </a:r>
            <a:endParaRPr lang="nl-BE" sz="2000" dirty="0"/>
          </a:p>
        </p:txBody>
      </p:sp>
      <p:sp>
        <p:nvSpPr>
          <p:cNvPr id="15" name="Rechthoek 2">
            <a:extLst>
              <a:ext uri="{FF2B5EF4-FFF2-40B4-BE49-F238E27FC236}">
                <a16:creationId xmlns:a16="http://schemas.microsoft.com/office/drawing/2014/main" id="{FB449123-5F23-42CC-915E-66EDAAE97CBD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2481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3257-48CA-48FF-ABB2-2C2509E4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</p:spPr>
        <p:txBody>
          <a:bodyPr/>
          <a:lstStyle/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functions</a:t>
            </a:r>
            <a:endParaRPr lang="nl-BE" dirty="0"/>
          </a:p>
        </p:txBody>
      </p:sp>
      <p:sp>
        <p:nvSpPr>
          <p:cNvPr id="4" name="Rechthoek 2">
            <a:extLst>
              <a:ext uri="{FF2B5EF4-FFF2-40B4-BE49-F238E27FC236}">
                <a16:creationId xmlns:a16="http://schemas.microsoft.com/office/drawing/2014/main" id="{8CE68220-5FA3-4111-BFEA-9BA43C4CA9EF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E6E6D2-4409-4182-934C-5F0A8DAF8CD6}"/>
              </a:ext>
            </a:extLst>
          </p:cNvPr>
          <p:cNvSpPr/>
          <p:nvPr/>
        </p:nvSpPr>
        <p:spPr>
          <a:xfrm>
            <a:off x="713678" y="2060848"/>
            <a:ext cx="5022282" cy="4797152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298E48-698C-43A9-ACFD-D864F3841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44" y="1584056"/>
            <a:ext cx="4656380" cy="623743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Remote</a:t>
            </a:r>
          </a:p>
          <a:p>
            <a:pPr marL="0" indent="0">
              <a:buNone/>
            </a:pPr>
            <a:endParaRPr lang="en-US" sz="700" dirty="0">
              <a:solidFill>
                <a:srgbClr val="678CB1"/>
              </a:solidFill>
              <a:latin typeface="Courier New" panose="02070309020205020404" pitchFamily="49" charset="0"/>
            </a:endParaRPr>
          </a:p>
          <a:p>
            <a:pPr marL="0" indent="0">
              <a:buNone/>
              <a:tabLst>
                <a:tab pos="363538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Remote();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</a:t>
            </a: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begin();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</a:t>
            </a: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urier"/>
              </a:rPr>
              <a:t>readDirections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();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urier"/>
              </a:rPr>
              <a:t>getX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();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urier"/>
              </a:rPr>
              <a:t>getY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();</a:t>
            </a:r>
          </a:p>
          <a:p>
            <a:pPr marL="0" indent="0">
              <a:buNone/>
              <a:tabLst>
                <a:tab pos="363538" algn="l"/>
                <a:tab pos="620713" algn="l"/>
              </a:tabLst>
            </a:pP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	void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begin(</a:t>
            </a: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bool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master, 			</a:t>
            </a: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address = "");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</a:t>
            </a: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receive();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</a:t>
            </a: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urier"/>
              </a:rPr>
              <a:t>parseCommand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();		</a:t>
            </a:r>
          </a:p>
          <a:p>
            <a:pPr marL="0" indent="0">
              <a:buNone/>
              <a:tabLst>
                <a:tab pos="363538" algn="l"/>
                <a:tab pos="620713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</a:t>
            </a: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urier"/>
              </a:rPr>
              <a:t>sendDirections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(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ax, 		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ay);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</a:t>
            </a: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urier"/>
              </a:rPr>
              <a:t>viewSettings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();</a:t>
            </a:r>
            <a:endParaRPr lang="en-US" sz="2000" dirty="0">
              <a:solidFill>
                <a:schemeClr val="bg1"/>
              </a:solidFill>
              <a:effectLst/>
              <a:latin typeface="Courier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A5C745A-EA38-4473-A228-D9E45AB9548B}"/>
              </a:ext>
            </a:extLst>
          </p:cNvPr>
          <p:cNvSpPr/>
          <p:nvPr/>
        </p:nvSpPr>
        <p:spPr>
          <a:xfrm>
            <a:off x="6402310" y="2060848"/>
            <a:ext cx="5022000" cy="4797152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218A8C-01EB-4CBB-8100-9C4FFF112ABC}"/>
              </a:ext>
            </a:extLst>
          </p:cNvPr>
          <p:cNvSpPr txBox="1">
            <a:spLocks/>
          </p:cNvSpPr>
          <p:nvPr/>
        </p:nvSpPr>
        <p:spPr>
          <a:xfrm>
            <a:off x="6456988" y="1584056"/>
            <a:ext cx="4656380" cy="62374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lang="nl-NL" sz="24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0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lang="nl-NL" sz="16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Robot</a:t>
            </a:r>
          </a:p>
          <a:p>
            <a:pPr marL="0" indent="0">
              <a:buFont typeface="Arial" pitchFamily="34" charset="0"/>
              <a:buNone/>
            </a:pPr>
            <a:endParaRPr lang="en-US" sz="700" dirty="0">
              <a:solidFill>
                <a:srgbClr val="678CB1"/>
              </a:solidFill>
              <a:latin typeface="Courier New" panose="02070309020205020404" pitchFamily="49" charset="0"/>
            </a:endParaRPr>
          </a:p>
          <a:p>
            <a:pPr marL="0" indent="0">
              <a:buNone/>
              <a:tabLst>
                <a:tab pos="363538" algn="l"/>
                <a:tab pos="714375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Robot(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urier"/>
              </a:rPr>
              <a:t>enA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, 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in1, 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		in2, 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urier"/>
              </a:rPr>
              <a:t>enB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, 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in3, 			</a:t>
            </a: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in4);	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</a:t>
            </a: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begin(); 		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en-US" sz="2000" dirty="0">
                <a:solidFill>
                  <a:schemeClr val="bg1"/>
                </a:solidFill>
                <a:latin typeface="Courier"/>
              </a:rPr>
              <a:t>	</a:t>
            </a:r>
            <a:r>
              <a:rPr lang="en-US" sz="2000" dirty="0">
                <a:solidFill>
                  <a:srgbClr val="678CB1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urier"/>
              </a:rPr>
              <a:t>driveCar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(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x, </a:t>
            </a:r>
            <a:r>
              <a:rPr lang="en-US" sz="2000" dirty="0" err="1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"/>
              </a:rPr>
              <a:t> y);</a:t>
            </a:r>
          </a:p>
        </p:txBody>
      </p:sp>
    </p:spTree>
    <p:extLst>
      <p:ext uri="{BB962C8B-B14F-4D97-AF65-F5344CB8AC3E}">
        <p14:creationId xmlns:p14="http://schemas.microsoft.com/office/powerpoint/2010/main" val="1434506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Projectweek</a:t>
            </a:r>
            <a:br>
              <a:rPr lang="nl-BE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nl-BE" sz="1200" dirty="0"/>
            </a:br>
            <a:r>
              <a:rPr lang="nl-BE" dirty="0"/>
              <a:t>Arduino voor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Guus Leenders &amp; Stijn Crul</a:t>
            </a:r>
          </a:p>
        </p:txBody>
      </p:sp>
      <p:sp>
        <p:nvSpPr>
          <p:cNvPr id="4" name="Rectangle 3"/>
          <p:cNvSpPr/>
          <p:nvPr/>
        </p:nvSpPr>
        <p:spPr>
          <a:xfrm rot="21254268">
            <a:off x="6281348" y="3100122"/>
            <a:ext cx="36343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4800" dirty="0">
                <a:solidFill>
                  <a:schemeClr val="bg1"/>
                </a:solidFill>
                <a:latin typeface="Dummies" charset="0"/>
                <a:ea typeface="Dummies" charset="0"/>
                <a:cs typeface="Dummies" charset="0"/>
              </a:rPr>
              <a:t>dummies</a:t>
            </a:r>
            <a:endParaRPr lang="en-US" sz="4800" dirty="0">
              <a:solidFill>
                <a:schemeClr val="bg1"/>
              </a:solidFill>
              <a:latin typeface="Dummies" charset="0"/>
              <a:ea typeface="Dummies" charset="0"/>
              <a:cs typeface="Dummi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3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5" y="1400314"/>
            <a:ext cx="5793584" cy="43273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</a:t>
            </a:r>
            <a:r>
              <a:rPr lang="nl-BE" dirty="0" err="1"/>
              <a:t>Uno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4112" y="1844824"/>
            <a:ext cx="4817888" cy="3933175"/>
          </a:xfrm>
        </p:spPr>
        <p:txBody>
          <a:bodyPr/>
          <a:lstStyle/>
          <a:p>
            <a:pPr>
              <a:buFont typeface="LucidaGrande" charset="0"/>
              <a:buChar char="-"/>
            </a:pPr>
            <a:r>
              <a:rPr lang="nl-NL" dirty="0"/>
              <a:t>Gebaseerd</a:t>
            </a:r>
            <a:r>
              <a:rPr lang="en-US" dirty="0"/>
              <a:t> op ATMEGA328P (8 bit microcontroller)</a:t>
            </a:r>
          </a:p>
          <a:p>
            <a:pPr>
              <a:buFont typeface="LucidaGrande" charset="0"/>
              <a:buChar char="-"/>
            </a:pPr>
            <a:r>
              <a:rPr lang="en-US" dirty="0"/>
              <a:t>14 I/O pins</a:t>
            </a:r>
          </a:p>
          <a:p>
            <a:pPr>
              <a:buFont typeface="LucidaGrande" charset="0"/>
              <a:buChar char="-"/>
            </a:pPr>
            <a:r>
              <a:rPr lang="en-US" dirty="0"/>
              <a:t>6 </a:t>
            </a:r>
            <a:r>
              <a:rPr lang="en-US" dirty="0" err="1"/>
              <a:t>analoge</a:t>
            </a:r>
            <a:r>
              <a:rPr lang="en-US" dirty="0"/>
              <a:t> inputs</a:t>
            </a:r>
          </a:p>
          <a:p>
            <a:pPr>
              <a:buFont typeface="LucidaGrande" charset="0"/>
              <a:buChar char="-"/>
            </a:pPr>
            <a:r>
              <a:rPr lang="en-US" dirty="0"/>
              <a:t>32 kB flash </a:t>
            </a:r>
            <a:r>
              <a:rPr lang="en-US" dirty="0" err="1"/>
              <a:t>geheugen</a:t>
            </a:r>
            <a:endParaRPr lang="en-US" dirty="0"/>
          </a:p>
          <a:p>
            <a:pPr>
              <a:buFont typeface="LucidaGrande" charset="0"/>
              <a:buChar char="-"/>
            </a:pPr>
            <a:r>
              <a:rPr lang="en-US" dirty="0"/>
              <a:t>2 kB SRAM</a:t>
            </a:r>
          </a:p>
          <a:p>
            <a:pPr>
              <a:buFont typeface="LucidaGrande" charset="0"/>
              <a:buChar char="-"/>
            </a:pPr>
            <a:r>
              <a:rPr lang="en-US"/>
              <a:t>1 kB </a:t>
            </a:r>
            <a:r>
              <a:rPr lang="en-US" dirty="0"/>
              <a:t>EEPROM</a:t>
            </a:r>
          </a:p>
          <a:p>
            <a:pPr>
              <a:buFont typeface="LucidaGrande" charset="0"/>
              <a:buChar char="-"/>
            </a:pPr>
            <a:r>
              <a:rPr lang="en-US" dirty="0"/>
              <a:t>16 MHz </a:t>
            </a:r>
            <a:r>
              <a:rPr lang="en-US" dirty="0" err="1"/>
              <a:t>kloksignaal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3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606824" y="1691975"/>
            <a:ext cx="5472608" cy="39660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Architectuur microcontroller</a:t>
            </a:r>
            <a:endParaRPr lang="en-US" dirty="0"/>
          </a:p>
        </p:txBody>
      </p:sp>
      <p:sp>
        <p:nvSpPr>
          <p:cNvPr id="4" name="Rechthoek 3"/>
          <p:cNvSpPr/>
          <p:nvPr/>
        </p:nvSpPr>
        <p:spPr>
          <a:xfrm>
            <a:off x="716687" y="1815453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ADC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716687" y="4349545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GPIO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4707578" y="4347837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Memory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3377281" y="4349545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Timers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2639616" y="1815453"/>
            <a:ext cx="3292098" cy="182957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CPU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716687" y="3082499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DAC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2046984" y="4347837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Communication</a:t>
            </a:r>
            <a:endParaRPr lang="en-US" sz="1100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Pijl: links/omhoog 12"/>
          <p:cNvSpPr/>
          <p:nvPr/>
        </p:nvSpPr>
        <p:spPr>
          <a:xfrm flipH="1">
            <a:off x="2002815" y="1815454"/>
            <a:ext cx="3928897" cy="2419174"/>
          </a:xfrm>
          <a:prstGeom prst="leftUpArrow">
            <a:avLst>
              <a:gd name="adj1" fmla="val 11381"/>
              <a:gd name="adj2" fmla="val 11249"/>
              <a:gd name="adj3" fmla="val 12215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Pijl: omhoog/omlaag 14"/>
          <p:cNvSpPr/>
          <p:nvPr/>
        </p:nvSpPr>
        <p:spPr>
          <a:xfrm>
            <a:off x="2591036" y="4101353"/>
            <a:ext cx="158888" cy="246484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Pijl: omhoog/omlaag 15"/>
          <p:cNvSpPr/>
          <p:nvPr/>
        </p:nvSpPr>
        <p:spPr>
          <a:xfrm>
            <a:off x="5240202" y="4098131"/>
            <a:ext cx="158888" cy="246484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Pijl: omhoog/omlaag 16"/>
          <p:cNvSpPr/>
          <p:nvPr/>
        </p:nvSpPr>
        <p:spPr>
          <a:xfrm rot="5400000">
            <a:off x="1991481" y="3594365"/>
            <a:ext cx="93420" cy="194738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Pijl: omhoog/omlaag 17"/>
          <p:cNvSpPr/>
          <p:nvPr/>
        </p:nvSpPr>
        <p:spPr>
          <a:xfrm>
            <a:off x="3909905" y="4098131"/>
            <a:ext cx="158888" cy="246484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Pijl: omhoog/omlaag 18"/>
          <p:cNvSpPr/>
          <p:nvPr/>
        </p:nvSpPr>
        <p:spPr>
          <a:xfrm rot="5400000">
            <a:off x="1991481" y="2294148"/>
            <a:ext cx="93420" cy="194738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0" name="Pijl: omhoog/omlaag 19"/>
          <p:cNvSpPr/>
          <p:nvPr/>
        </p:nvSpPr>
        <p:spPr>
          <a:xfrm>
            <a:off x="4007768" y="3645024"/>
            <a:ext cx="144016" cy="189741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Pijl: omhoog/omlaag 20"/>
          <p:cNvSpPr/>
          <p:nvPr/>
        </p:nvSpPr>
        <p:spPr>
          <a:xfrm rot="5400000">
            <a:off x="2453172" y="2874720"/>
            <a:ext cx="144016" cy="228870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675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606824" y="1691975"/>
            <a:ext cx="5472608" cy="39660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Architectuur microcontroller</a:t>
            </a:r>
            <a:endParaRPr lang="en-US" dirty="0"/>
          </a:p>
        </p:txBody>
      </p:sp>
      <p:sp>
        <p:nvSpPr>
          <p:cNvPr id="4" name="Rechthoek 3"/>
          <p:cNvSpPr/>
          <p:nvPr/>
        </p:nvSpPr>
        <p:spPr>
          <a:xfrm>
            <a:off x="716687" y="1815453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ADC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716687" y="4349545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GPIO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4707578" y="4347837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Memory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3377281" y="4349545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Timers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2639616" y="1815453"/>
            <a:ext cx="3292098" cy="182957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CPU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716687" y="3082499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DAC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2046984" y="4347837"/>
            <a:ext cx="1224136" cy="115212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Communication</a:t>
            </a:r>
            <a:endParaRPr lang="en-US" sz="1100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Pijl: links/omhoog 12"/>
          <p:cNvSpPr/>
          <p:nvPr/>
        </p:nvSpPr>
        <p:spPr>
          <a:xfrm flipH="1">
            <a:off x="2002815" y="1815454"/>
            <a:ext cx="3928897" cy="2419174"/>
          </a:xfrm>
          <a:prstGeom prst="leftUpArrow">
            <a:avLst>
              <a:gd name="adj1" fmla="val 11381"/>
              <a:gd name="adj2" fmla="val 11249"/>
              <a:gd name="adj3" fmla="val 12215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Pijl: omhoog/omlaag 14"/>
          <p:cNvSpPr/>
          <p:nvPr/>
        </p:nvSpPr>
        <p:spPr>
          <a:xfrm>
            <a:off x="2591036" y="4101353"/>
            <a:ext cx="158888" cy="246484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Pijl: omhoog/omlaag 15"/>
          <p:cNvSpPr/>
          <p:nvPr/>
        </p:nvSpPr>
        <p:spPr>
          <a:xfrm>
            <a:off x="5240202" y="4098131"/>
            <a:ext cx="158888" cy="246484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Pijl: omhoog/omlaag 16"/>
          <p:cNvSpPr/>
          <p:nvPr/>
        </p:nvSpPr>
        <p:spPr>
          <a:xfrm rot="5400000">
            <a:off x="1991481" y="3594365"/>
            <a:ext cx="93420" cy="194738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Pijl: omhoog/omlaag 17"/>
          <p:cNvSpPr/>
          <p:nvPr/>
        </p:nvSpPr>
        <p:spPr>
          <a:xfrm>
            <a:off x="3909905" y="4098131"/>
            <a:ext cx="158888" cy="246484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Pijl: omhoog/omlaag 18"/>
          <p:cNvSpPr/>
          <p:nvPr/>
        </p:nvSpPr>
        <p:spPr>
          <a:xfrm rot="5400000">
            <a:off x="1991481" y="2294148"/>
            <a:ext cx="93420" cy="194738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0" name="Pijl: omhoog/omlaag 19"/>
          <p:cNvSpPr/>
          <p:nvPr/>
        </p:nvSpPr>
        <p:spPr>
          <a:xfrm>
            <a:off x="4007768" y="3645024"/>
            <a:ext cx="144016" cy="189741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Pijl: omhoog/omlaag 20"/>
          <p:cNvSpPr/>
          <p:nvPr/>
        </p:nvSpPr>
        <p:spPr>
          <a:xfrm rot="5400000">
            <a:off x="2453172" y="2874720"/>
            <a:ext cx="144016" cy="228870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0000" y="1620252"/>
            <a:ext cx="5772024" cy="4257020"/>
          </a:xfrm>
          <a:prstGeom prst="rect">
            <a:avLst/>
          </a:prstGeom>
          <a:solidFill>
            <a:srgbClr val="FFFFFF">
              <a:alpha val="6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hoek 11"/>
          <p:cNvSpPr/>
          <p:nvPr/>
        </p:nvSpPr>
        <p:spPr>
          <a:xfrm>
            <a:off x="6525111" y="1620252"/>
            <a:ext cx="5112568" cy="39660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Freeform 45"/>
          <p:cNvSpPr/>
          <p:nvPr/>
        </p:nvSpPr>
        <p:spPr>
          <a:xfrm rot="10800000">
            <a:off x="9399698" y="4154217"/>
            <a:ext cx="1728192" cy="746880"/>
          </a:xfrm>
          <a:custGeom>
            <a:avLst/>
            <a:gdLst>
              <a:gd name="connsiteX0" fmla="*/ 1728192 w 1728192"/>
              <a:gd name="connsiteY0" fmla="*/ 746880 h 746880"/>
              <a:gd name="connsiteX1" fmla="*/ 1102253 w 1728192"/>
              <a:gd name="connsiteY1" fmla="*/ 746880 h 746880"/>
              <a:gd name="connsiteX2" fmla="*/ 864096 w 1728192"/>
              <a:gd name="connsiteY2" fmla="*/ 556482 h 746880"/>
              <a:gd name="connsiteX3" fmla="*/ 625939 w 1728192"/>
              <a:gd name="connsiteY3" fmla="*/ 746880 h 746880"/>
              <a:gd name="connsiteX4" fmla="*/ 0 w 1728192"/>
              <a:gd name="connsiteY4" fmla="*/ 746880 h 746880"/>
              <a:gd name="connsiteX5" fmla="*/ 654028 w 1728192"/>
              <a:gd name="connsiteY5" fmla="*/ 0 h 746880"/>
              <a:gd name="connsiteX6" fmla="*/ 1074164 w 1728192"/>
              <a:gd name="connsiteY6" fmla="*/ 0 h 74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8192" h="746880">
                <a:moveTo>
                  <a:pt x="1728192" y="746880"/>
                </a:moveTo>
                <a:lnTo>
                  <a:pt x="1102253" y="746880"/>
                </a:lnTo>
                <a:lnTo>
                  <a:pt x="864096" y="556482"/>
                </a:lnTo>
                <a:lnTo>
                  <a:pt x="625939" y="746880"/>
                </a:lnTo>
                <a:lnTo>
                  <a:pt x="0" y="746880"/>
                </a:lnTo>
                <a:lnTo>
                  <a:pt x="654028" y="0"/>
                </a:lnTo>
                <a:lnTo>
                  <a:pt x="1074164" y="0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4" name="Tekstvak 23"/>
          <p:cNvSpPr txBox="1"/>
          <p:nvPr/>
        </p:nvSpPr>
        <p:spPr>
          <a:xfrm>
            <a:off x="9945600" y="4418057"/>
            <a:ext cx="567528" cy="33855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ALU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Rechthoek 24"/>
          <p:cNvSpPr/>
          <p:nvPr/>
        </p:nvSpPr>
        <p:spPr>
          <a:xfrm>
            <a:off x="9399839" y="1983903"/>
            <a:ext cx="1728192" cy="9144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General </a:t>
            </a:r>
            <a:r>
              <a:rPr lang="nl-BE" sz="1600" dirty="0" err="1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purpose</a:t>
            </a:r>
            <a:r>
              <a:rPr lang="nl-BE" sz="1600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registers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Rechthoek 25"/>
          <p:cNvSpPr/>
          <p:nvPr/>
        </p:nvSpPr>
        <p:spPr>
          <a:xfrm>
            <a:off x="7196372" y="4330189"/>
            <a:ext cx="1268003" cy="9144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RAM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2" name="Rechthoek 31"/>
          <p:cNvSpPr/>
          <p:nvPr/>
        </p:nvSpPr>
        <p:spPr>
          <a:xfrm>
            <a:off x="7191945" y="3173135"/>
            <a:ext cx="1272430" cy="9144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 err="1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Instruction</a:t>
            </a:r>
            <a:r>
              <a:rPr lang="nl-BE" sz="1600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decoder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3" name="Rechthoek 32"/>
          <p:cNvSpPr/>
          <p:nvPr/>
        </p:nvSpPr>
        <p:spPr>
          <a:xfrm>
            <a:off x="7191945" y="2009054"/>
            <a:ext cx="1274130" cy="9144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 err="1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Instruction</a:t>
            </a:r>
            <a:r>
              <a:rPr lang="nl-BE" sz="1600" dirty="0">
                <a:solidFill>
                  <a:schemeClr val="accent4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register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4" name="Pijl: omlaag 33"/>
          <p:cNvSpPr/>
          <p:nvPr/>
        </p:nvSpPr>
        <p:spPr>
          <a:xfrm>
            <a:off x="7646409" y="2926800"/>
            <a:ext cx="331100" cy="248399"/>
          </a:xfrm>
          <a:prstGeom prst="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5" name="Pijl: omlaag 34"/>
          <p:cNvSpPr/>
          <p:nvPr/>
        </p:nvSpPr>
        <p:spPr>
          <a:xfrm>
            <a:off x="10579106" y="2900843"/>
            <a:ext cx="548783" cy="1253373"/>
          </a:xfrm>
          <a:prstGeom prst="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6" name="Pijl: omlaag 35"/>
          <p:cNvSpPr/>
          <p:nvPr/>
        </p:nvSpPr>
        <p:spPr>
          <a:xfrm>
            <a:off x="9436924" y="2893202"/>
            <a:ext cx="548783" cy="1258474"/>
          </a:xfrm>
          <a:prstGeom prst="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7" name="Pijl: omhoog/omlaag 36"/>
          <p:cNvSpPr/>
          <p:nvPr/>
        </p:nvSpPr>
        <p:spPr>
          <a:xfrm>
            <a:off x="8716703" y="1984258"/>
            <a:ext cx="508676" cy="3292154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8" name="Pijl: omlaag 37"/>
          <p:cNvSpPr/>
          <p:nvPr/>
        </p:nvSpPr>
        <p:spPr>
          <a:xfrm>
            <a:off x="9846000" y="4901097"/>
            <a:ext cx="838800" cy="659326"/>
          </a:xfrm>
          <a:prstGeom prst="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9" name="Pijl: omlaag 38"/>
          <p:cNvSpPr/>
          <p:nvPr/>
        </p:nvSpPr>
        <p:spPr>
          <a:xfrm>
            <a:off x="7515890" y="5244589"/>
            <a:ext cx="686504" cy="315834"/>
          </a:xfrm>
          <a:prstGeom prst="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Pijl: omhoog/omlaag 40"/>
          <p:cNvSpPr/>
          <p:nvPr/>
        </p:nvSpPr>
        <p:spPr>
          <a:xfrm rot="5400000">
            <a:off x="8535960" y="3480940"/>
            <a:ext cx="235977" cy="379151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2" name="Pijl: omhoog/omlaag 41"/>
          <p:cNvSpPr/>
          <p:nvPr/>
        </p:nvSpPr>
        <p:spPr>
          <a:xfrm rot="5400000">
            <a:off x="8535961" y="2248653"/>
            <a:ext cx="235977" cy="379149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3" name="Pijl: omhoog/omlaag 42"/>
          <p:cNvSpPr/>
          <p:nvPr/>
        </p:nvSpPr>
        <p:spPr>
          <a:xfrm rot="5400000">
            <a:off x="8537123" y="4580765"/>
            <a:ext cx="235977" cy="376825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4" name="Pijl: omhoog/omlaag 43"/>
          <p:cNvSpPr/>
          <p:nvPr/>
        </p:nvSpPr>
        <p:spPr>
          <a:xfrm rot="5400000">
            <a:off x="9130651" y="2285817"/>
            <a:ext cx="235976" cy="302400"/>
          </a:xfrm>
          <a:prstGeom prst="upDownArrow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934268" y="1623332"/>
            <a:ext cx="593985" cy="3965510"/>
          </a:xfrm>
          <a:custGeom>
            <a:avLst/>
            <a:gdLst>
              <a:gd name="connsiteX0" fmla="*/ 0 w 597160"/>
              <a:gd name="connsiteY0" fmla="*/ 186612 h 3965510"/>
              <a:gd name="connsiteX1" fmla="*/ 0 w 597160"/>
              <a:gd name="connsiteY1" fmla="*/ 2024743 h 3965510"/>
              <a:gd name="connsiteX2" fmla="*/ 597160 w 597160"/>
              <a:gd name="connsiteY2" fmla="*/ 3965510 h 3965510"/>
              <a:gd name="connsiteX3" fmla="*/ 597160 w 597160"/>
              <a:gd name="connsiteY3" fmla="*/ 0 h 3965510"/>
              <a:gd name="connsiteX4" fmla="*/ 0 w 597160"/>
              <a:gd name="connsiteY4" fmla="*/ 186612 h 3965510"/>
              <a:gd name="connsiteX0" fmla="*/ 0 w 597160"/>
              <a:gd name="connsiteY0" fmla="*/ 192962 h 3971860"/>
              <a:gd name="connsiteX1" fmla="*/ 0 w 597160"/>
              <a:gd name="connsiteY1" fmla="*/ 2031093 h 3971860"/>
              <a:gd name="connsiteX2" fmla="*/ 597160 w 597160"/>
              <a:gd name="connsiteY2" fmla="*/ 3971860 h 3971860"/>
              <a:gd name="connsiteX3" fmla="*/ 593985 w 597160"/>
              <a:gd name="connsiteY3" fmla="*/ 0 h 3971860"/>
              <a:gd name="connsiteX4" fmla="*/ 0 w 597160"/>
              <a:gd name="connsiteY4" fmla="*/ 192962 h 3971860"/>
              <a:gd name="connsiteX0" fmla="*/ 0 w 597160"/>
              <a:gd name="connsiteY0" fmla="*/ 196137 h 3975035"/>
              <a:gd name="connsiteX1" fmla="*/ 0 w 597160"/>
              <a:gd name="connsiteY1" fmla="*/ 2034268 h 3975035"/>
              <a:gd name="connsiteX2" fmla="*/ 597160 w 597160"/>
              <a:gd name="connsiteY2" fmla="*/ 3975035 h 3975035"/>
              <a:gd name="connsiteX3" fmla="*/ 590810 w 597160"/>
              <a:gd name="connsiteY3" fmla="*/ 0 h 3975035"/>
              <a:gd name="connsiteX4" fmla="*/ 0 w 597160"/>
              <a:gd name="connsiteY4" fmla="*/ 196137 h 3975035"/>
              <a:gd name="connsiteX0" fmla="*/ 0 w 593985"/>
              <a:gd name="connsiteY0" fmla="*/ 196137 h 3978210"/>
              <a:gd name="connsiteX1" fmla="*/ 0 w 593985"/>
              <a:gd name="connsiteY1" fmla="*/ 2034268 h 3978210"/>
              <a:gd name="connsiteX2" fmla="*/ 593985 w 593985"/>
              <a:gd name="connsiteY2" fmla="*/ 3978210 h 3978210"/>
              <a:gd name="connsiteX3" fmla="*/ 590810 w 593985"/>
              <a:gd name="connsiteY3" fmla="*/ 0 h 3978210"/>
              <a:gd name="connsiteX4" fmla="*/ 0 w 593985"/>
              <a:gd name="connsiteY4" fmla="*/ 196137 h 3978210"/>
              <a:gd name="connsiteX0" fmla="*/ 0 w 593985"/>
              <a:gd name="connsiteY0" fmla="*/ 196137 h 3981385"/>
              <a:gd name="connsiteX1" fmla="*/ 0 w 593985"/>
              <a:gd name="connsiteY1" fmla="*/ 2034268 h 3981385"/>
              <a:gd name="connsiteX2" fmla="*/ 593985 w 593985"/>
              <a:gd name="connsiteY2" fmla="*/ 3981385 h 3981385"/>
              <a:gd name="connsiteX3" fmla="*/ 590810 w 593985"/>
              <a:gd name="connsiteY3" fmla="*/ 0 h 3981385"/>
              <a:gd name="connsiteX4" fmla="*/ 0 w 593985"/>
              <a:gd name="connsiteY4" fmla="*/ 196137 h 3981385"/>
              <a:gd name="connsiteX0" fmla="*/ 0 w 593985"/>
              <a:gd name="connsiteY0" fmla="*/ 196137 h 3971860"/>
              <a:gd name="connsiteX1" fmla="*/ 0 w 593985"/>
              <a:gd name="connsiteY1" fmla="*/ 2034268 h 3971860"/>
              <a:gd name="connsiteX2" fmla="*/ 593985 w 593985"/>
              <a:gd name="connsiteY2" fmla="*/ 3971860 h 3971860"/>
              <a:gd name="connsiteX3" fmla="*/ 590810 w 593985"/>
              <a:gd name="connsiteY3" fmla="*/ 0 h 3971860"/>
              <a:gd name="connsiteX4" fmla="*/ 0 w 593985"/>
              <a:gd name="connsiteY4" fmla="*/ 196137 h 3971860"/>
              <a:gd name="connsiteX0" fmla="*/ 0 w 593985"/>
              <a:gd name="connsiteY0" fmla="*/ 196137 h 3965510"/>
              <a:gd name="connsiteX1" fmla="*/ 0 w 593985"/>
              <a:gd name="connsiteY1" fmla="*/ 2034268 h 3965510"/>
              <a:gd name="connsiteX2" fmla="*/ 593985 w 593985"/>
              <a:gd name="connsiteY2" fmla="*/ 3965510 h 3965510"/>
              <a:gd name="connsiteX3" fmla="*/ 590810 w 593985"/>
              <a:gd name="connsiteY3" fmla="*/ 0 h 3965510"/>
              <a:gd name="connsiteX4" fmla="*/ 0 w 593985"/>
              <a:gd name="connsiteY4" fmla="*/ 196137 h 396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85" h="3965510">
                <a:moveTo>
                  <a:pt x="0" y="196137"/>
                </a:moveTo>
                <a:lnTo>
                  <a:pt x="0" y="2034268"/>
                </a:lnTo>
                <a:lnTo>
                  <a:pt x="593985" y="3965510"/>
                </a:lnTo>
                <a:cubicBezTo>
                  <a:pt x="592927" y="2641557"/>
                  <a:pt x="591868" y="1323953"/>
                  <a:pt x="590810" y="0"/>
                </a:cubicBezTo>
                <a:lnTo>
                  <a:pt x="0" y="196137"/>
                </a:lnTo>
                <a:close/>
              </a:path>
            </a:pathLst>
          </a:custGeom>
          <a:gradFill flip="none" rotWithShape="1">
            <a:gsLst>
              <a:gs pos="0">
                <a:srgbClr val="272822">
                  <a:alpha val="0"/>
                </a:srgbClr>
              </a:gs>
              <a:gs pos="70000">
                <a:srgbClr val="272822">
                  <a:alpha val="9000"/>
                </a:srgbClr>
              </a:gs>
            </a:gsLst>
            <a:lin ang="108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26918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Custom 3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B350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U Leuven" id="{F2BCC727-2FE8-4CF6-A914-4F2FB01FAB1C}" vid="{5F7B67F4-B5EA-4346-9241-177087B30639}"/>
    </a:ext>
  </a:extLst>
</a:theme>
</file>

<file path=ppt/theme/theme2.xml><?xml version="1.0" encoding="utf-8"?>
<a:theme xmlns:a="http://schemas.openxmlformats.org/drawingml/2006/main" name="Corporate-KU Leuven-Liggend-Achtergrond Wit en Watermerk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11052</TotalTime>
  <Words>1181</Words>
  <Application>Microsoft Office PowerPoint</Application>
  <PresentationFormat>Breedbeeld</PresentationFormat>
  <Paragraphs>381</Paragraphs>
  <Slides>65</Slides>
  <Notes>12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2</vt:i4>
      </vt:variant>
      <vt:variant>
        <vt:lpstr>Diatitels</vt:lpstr>
      </vt:variant>
      <vt:variant>
        <vt:i4>65</vt:i4>
      </vt:variant>
      <vt:variant>
        <vt:lpstr>Aangepaste voorstellingen</vt:lpstr>
      </vt:variant>
      <vt:variant>
        <vt:i4>1</vt:i4>
      </vt:variant>
    </vt:vector>
  </HeadingPairs>
  <TitlesOfParts>
    <vt:vector size="79" baseType="lpstr">
      <vt:lpstr>Arial</vt:lpstr>
      <vt:lpstr>Calibri</vt:lpstr>
      <vt:lpstr>CMU Serif</vt:lpstr>
      <vt:lpstr>CMU Serif Roman</vt:lpstr>
      <vt:lpstr>Courier</vt:lpstr>
      <vt:lpstr>Courier New</vt:lpstr>
      <vt:lpstr>Dummies</vt:lpstr>
      <vt:lpstr>LucidaGrande</vt:lpstr>
      <vt:lpstr>OCR A Extended</vt:lpstr>
      <vt:lpstr>Open Sans</vt:lpstr>
      <vt:lpstr>Open Sans Semibold</vt:lpstr>
      <vt:lpstr>Corporate-KU Leuven-Liggend-Achtergrond Wit</vt:lpstr>
      <vt:lpstr>Corporate-KU Leuven-Liggend-Achtergrond Wit en Watermerk</vt:lpstr>
      <vt:lpstr>Projectweek  Arduino voor</vt:lpstr>
      <vt:lpstr>PowerPoint-presentatie</vt:lpstr>
      <vt:lpstr>PowerPoint-presentatie</vt:lpstr>
      <vt:lpstr>Arduino Uno</vt:lpstr>
      <vt:lpstr>Arduino Uno</vt:lpstr>
      <vt:lpstr>Arduino Uno</vt:lpstr>
      <vt:lpstr>Arduino Uno</vt:lpstr>
      <vt:lpstr>Architectuur microcontroller</vt:lpstr>
      <vt:lpstr>Architectuur microcontroller</vt:lpstr>
      <vt:lpstr>Architectuur ATmega328p</vt:lpstr>
      <vt:lpstr>Arduino IDE</vt:lpstr>
      <vt:lpstr>Arduino programma</vt:lpstr>
      <vt:lpstr>GPIO</vt:lpstr>
      <vt:lpstr>Arduino blink</vt:lpstr>
      <vt:lpstr>Arduino blink</vt:lpstr>
      <vt:lpstr>Arduino blink</vt:lpstr>
      <vt:lpstr>Arduino blink</vt:lpstr>
      <vt:lpstr>Arduino blink</vt:lpstr>
      <vt:lpstr>Arduino blink</vt:lpstr>
      <vt:lpstr>Blink &amp; Knight rider</vt:lpstr>
      <vt:lpstr>Programmeerlussen: for-lus</vt:lpstr>
      <vt:lpstr>Blink &amp; Knight rider</vt:lpstr>
      <vt:lpstr>PowerPoint-presentatie</vt:lpstr>
      <vt:lpstr>Arduino drukknop</vt:lpstr>
      <vt:lpstr>Arduino drukknop</vt:lpstr>
      <vt:lpstr>Pull up weerstand</vt:lpstr>
      <vt:lpstr>Pull up weerstand</vt:lpstr>
      <vt:lpstr>Pull down weerstand</vt:lpstr>
      <vt:lpstr>Arduino Drukknop</vt:lpstr>
      <vt:lpstr>Arduino Drukknop</vt:lpstr>
      <vt:lpstr>Programmeercondities: if/else</vt:lpstr>
      <vt:lpstr>Arduino Drukknop</vt:lpstr>
      <vt:lpstr>PowerPoint-presentatie</vt:lpstr>
      <vt:lpstr>PWM</vt:lpstr>
      <vt:lpstr>PWM</vt:lpstr>
      <vt:lpstr>analogWrite(pin, value)</vt:lpstr>
      <vt:lpstr>Arduino Fade</vt:lpstr>
      <vt:lpstr>Arduino Fade</vt:lpstr>
      <vt:lpstr>analogRead(pin)</vt:lpstr>
      <vt:lpstr>Analoog vs digitaal</vt:lpstr>
      <vt:lpstr>Analoog vs digitaal</vt:lpstr>
      <vt:lpstr>Arduino Fade met potentiometer</vt:lpstr>
      <vt:lpstr>Arduino Fade met potentiometer</vt:lpstr>
      <vt:lpstr>H-Brug</vt:lpstr>
      <vt:lpstr>H-Brug motor vooruit</vt:lpstr>
      <vt:lpstr>H-Brug motor achteruit</vt:lpstr>
      <vt:lpstr>Ardumoto</vt:lpstr>
      <vt:lpstr>Procedures/functies</vt:lpstr>
      <vt:lpstr>Ardumoto</vt:lpstr>
      <vt:lpstr>PowerPoint-presentatie</vt:lpstr>
      <vt:lpstr>Serial - UART</vt:lpstr>
      <vt:lpstr>Wat is een library?</vt:lpstr>
      <vt:lpstr>Hardware serial: initialiseren </vt:lpstr>
      <vt:lpstr>Hardware serial: verzenden van data </vt:lpstr>
      <vt:lpstr>Hello World!</vt:lpstr>
      <vt:lpstr>Hardware serial: data lezen</vt:lpstr>
      <vt:lpstr>Soft Serial</vt:lpstr>
      <vt:lpstr>PowerPoint-presentatie</vt:lpstr>
      <vt:lpstr>Bluetooth gestuurde robot </vt:lpstr>
      <vt:lpstr>Setup remote and robot</vt:lpstr>
      <vt:lpstr>Connect the bluetooth modules</vt:lpstr>
      <vt:lpstr>Read the values from the analogue stick and send</vt:lpstr>
      <vt:lpstr>Receive and drive robot</vt:lpstr>
      <vt:lpstr>All functions</vt:lpstr>
      <vt:lpstr>Projectweek  Arduino voor</vt:lpstr>
      <vt:lpstr>Custom Show 1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Guus Leenders</cp:lastModifiedBy>
  <cp:revision>332</cp:revision>
  <cp:lastPrinted>2016-11-15T08:57:13Z</cp:lastPrinted>
  <dcterms:created xsi:type="dcterms:W3CDTF">2012-07-10T07:57:57Z</dcterms:created>
  <dcterms:modified xsi:type="dcterms:W3CDTF">2018-01-11T09:25:35Z</dcterms:modified>
</cp:coreProperties>
</file>